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75" r:id="rId4"/>
    <p:sldId id="272" r:id="rId5"/>
    <p:sldId id="261" r:id="rId6"/>
    <p:sldId id="282" r:id="rId7"/>
    <p:sldId id="264" r:id="rId8"/>
    <p:sldId id="266" r:id="rId9"/>
    <p:sldId id="267" r:id="rId10"/>
    <p:sldId id="268" r:id="rId11"/>
    <p:sldId id="283" r:id="rId12"/>
    <p:sldId id="270" r:id="rId13"/>
    <p:sldId id="277" r:id="rId14"/>
    <p:sldId id="279" r:id="rId15"/>
    <p:sldId id="280" r:id="rId16"/>
    <p:sldId id="28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85659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Kentucky’s Remaining Coal Resources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42798" y="2514600"/>
            <a:ext cx="2612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Jerry </a:t>
            </a:r>
            <a:r>
              <a:rPr lang="en-US" sz="2800" dirty="0" smtClean="0"/>
              <a:t>Weisenfluh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45" y="3953329"/>
            <a:ext cx="6147816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553200" cy="6282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771" y="267678"/>
            <a:ext cx="141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Clay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6771" y="1230086"/>
            <a:ext cx="6526839" cy="4931824"/>
            <a:chOff x="1954714" y="1447800"/>
            <a:chExt cx="6526839" cy="49318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714" y="1447800"/>
              <a:ext cx="6526839" cy="49318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627944" y="5504765"/>
              <a:ext cx="2445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Remaining</a:t>
              </a:r>
            </a:p>
            <a:p>
              <a:r>
                <a:rPr lang="en-US" b="1" dirty="0" smtClean="0"/>
                <a:t>1,057 million short tons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6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119996" y="147935"/>
            <a:ext cx="696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Stratigraphy of Eastern Kentucky Coal Resources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3592" y="814558"/>
            <a:ext cx="8479888" cy="5880713"/>
            <a:chOff x="313592" y="814558"/>
            <a:chExt cx="8479888" cy="5880713"/>
          </a:xfrm>
        </p:grpSpPr>
        <p:sp>
          <p:nvSpPr>
            <p:cNvPr id="4" name="Rectangle 3"/>
            <p:cNvSpPr/>
            <p:nvPr/>
          </p:nvSpPr>
          <p:spPr>
            <a:xfrm>
              <a:off x="2353055" y="51579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53055" y="37101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3055" y="22623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53055" y="8145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78391" y="637715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72257" y="599613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72257" y="565800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72257" y="534369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8391" y="50007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72257" y="4819820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72257" y="464360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78391" y="45054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78391" y="43149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72257" y="40482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1400682" y="1384569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Princess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9996" y="6238658"/>
              <a:ext cx="10647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Splash Dam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4942" y="5857635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Hagy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87322" y="5519506"/>
              <a:ext cx="997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Glamorgan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53046" y="5205196"/>
              <a:ext cx="93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Clintwood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464802" y="2864216"/>
              <a:ext cx="1132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Hazard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9239" y="4819820"/>
              <a:ext cx="12554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Lower Elkhorn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967" y="4505495"/>
              <a:ext cx="1827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Upper Elkhorn 1, 2 &amp; 3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5180" y="4176495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Amburgy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50828" y="3909795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Fire Clay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2926080" y="5205196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2926080" y="3781684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2926080" y="2359602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2926080" y="906177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8077" y="5414731"/>
              <a:ext cx="19062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Minimal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Underground Access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88077" y="4007576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Large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Increasing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Underground, Some Surface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88077" y="2541050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Diminishing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Surface, Some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8077" y="1099593"/>
              <a:ext cx="27703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Limited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Surface and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56967" y="3710158"/>
              <a:ext cx="8170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6967" y="5157958"/>
              <a:ext cx="2569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3592" y="2262358"/>
              <a:ext cx="261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13592" y="814558"/>
              <a:ext cx="8479888" cy="5880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05509" y="5614023"/>
            <a:ext cx="22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534 million short tons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64207" y="4249392"/>
            <a:ext cx="214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6.3 billion short tons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20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57387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EKY Conclusions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48543"/>
            <a:ext cx="7315200" cy="421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At least 7 billion short tons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Lower coals are high quality, but limited in distribution and tonnage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42 in and greater coal largely depleted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Much of remaining coal is below drainage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3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9" y="2536429"/>
            <a:ext cx="4597134" cy="314682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Western Kentucky Original</a:t>
            </a:r>
            <a:br>
              <a:rPr lang="en-US" b="1" dirty="0" smtClean="0"/>
            </a:br>
            <a:r>
              <a:rPr lang="en-US" b="1" dirty="0" smtClean="0"/>
              <a:t>Coal Resource Distribution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0272" y="3247693"/>
            <a:ext cx="337688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6 principle beds in WKY</a:t>
            </a:r>
          </a:p>
          <a:p>
            <a:endParaRPr lang="en-US" sz="2100" b="1" dirty="0"/>
          </a:p>
          <a:p>
            <a:r>
              <a:rPr lang="en-US" sz="2100" b="1" dirty="0"/>
              <a:t>3 with significant production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660901" y="3124200"/>
            <a:ext cx="107042" cy="424540"/>
          </a:xfrm>
          <a:prstGeom prst="righ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41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48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3" y="281700"/>
            <a:ext cx="7855523" cy="6411309"/>
          </a:xfrm>
        </p:spPr>
      </p:pic>
      <p:sp>
        <p:nvSpPr>
          <p:cNvPr id="3" name="TextBox 2"/>
          <p:cNvSpPr txBox="1"/>
          <p:nvPr/>
        </p:nvSpPr>
        <p:spPr>
          <a:xfrm>
            <a:off x="1125047" y="451757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 billion tons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513" y="438902"/>
            <a:ext cx="509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Springfield – Western Kentucky No.9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7C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2" y="0"/>
            <a:ext cx="84028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914" y="373588"/>
            <a:ext cx="458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Herrin– Western Kentucky No.11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105" y="4539343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billion tons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BD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9" y="156034"/>
            <a:ext cx="7695733" cy="6280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189" y="395358"/>
            <a:ext cx="457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Baker – Western Kentucky No.13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190" y="4332515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billion tons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7 billion tons of eastern Kentucky coal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and expensive to mine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demand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metallurgical/specialty markets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11.5 billion tons of western Kentucky coal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demand for lower-quality coal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Mining at greater depths challenging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Kentucky’s Coalfields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3" y="1417637"/>
            <a:ext cx="7261558" cy="5114009"/>
          </a:xfrm>
        </p:spPr>
      </p:pic>
    </p:spTree>
    <p:extLst>
      <p:ext uri="{BB962C8B-B14F-4D97-AF65-F5344CB8AC3E}">
        <p14:creationId xmlns:p14="http://schemas.microsoft.com/office/powerpoint/2010/main" val="3211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119996" y="147935"/>
            <a:ext cx="696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Stratigraphy of Eastern Kentucky Coal Resources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3592" y="814558"/>
            <a:ext cx="8479888" cy="5880713"/>
            <a:chOff x="313592" y="814558"/>
            <a:chExt cx="8479888" cy="5880713"/>
          </a:xfrm>
        </p:grpSpPr>
        <p:sp>
          <p:nvSpPr>
            <p:cNvPr id="4" name="Rectangle 3"/>
            <p:cNvSpPr/>
            <p:nvPr/>
          </p:nvSpPr>
          <p:spPr>
            <a:xfrm>
              <a:off x="2353055" y="51579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53055" y="37101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3055" y="22623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53055" y="8145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78391" y="637715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72257" y="599613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72257" y="565800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72257" y="534369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8391" y="50007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72257" y="4819820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72257" y="464360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78391" y="45054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78391" y="43149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72257" y="40482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1400682" y="1384569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Princess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9996" y="6238658"/>
              <a:ext cx="10647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Splash Dam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4942" y="5857635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Hagy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87322" y="5519506"/>
              <a:ext cx="997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Glamorgan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53046" y="5205196"/>
              <a:ext cx="93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Clintwood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464802" y="2864216"/>
              <a:ext cx="1132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Hazard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9239" y="4819820"/>
              <a:ext cx="12554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Lower Elkhorn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967" y="4505495"/>
              <a:ext cx="1827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Upper Elkhorn 1, 2 &amp; 3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5180" y="4176495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Amburgy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50828" y="3909795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Fire Clay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2926080" y="5205196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2926080" y="3781684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2926080" y="2359602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2926080" y="906177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8077" y="5414731"/>
              <a:ext cx="19062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Minimal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Underground Access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88077" y="4007576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Large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Increasing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Underground, Some Surface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88077" y="2541050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Diminishing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Surface, Some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8077" y="1099593"/>
              <a:ext cx="27703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Limited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Surface and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56967" y="3710158"/>
              <a:ext cx="8170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6967" y="5157958"/>
              <a:ext cx="2569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3592" y="2262358"/>
              <a:ext cx="261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16200000">
              <a:off x="5975241" y="4871957"/>
              <a:ext cx="2581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This Presentation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34983" y="6325939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Not to scale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13592" y="814558"/>
              <a:ext cx="8479888" cy="5880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7596"/>
            <a:ext cx="3657600" cy="5442709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3352800" y="3733800"/>
            <a:ext cx="685800" cy="18288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9147" y="4410440"/>
            <a:ext cx="280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Tabulated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70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6553200" cy="62597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3867" y="212861"/>
            <a:ext cx="7008438" cy="5575133"/>
            <a:chOff x="1587090" y="1256671"/>
            <a:chExt cx="7008438" cy="5575133"/>
          </a:xfrm>
        </p:grpSpPr>
        <p:grpSp>
          <p:nvGrpSpPr>
            <p:cNvPr id="9" name="Group 8"/>
            <p:cNvGrpSpPr/>
            <p:nvPr/>
          </p:nvGrpSpPr>
          <p:grpSpPr>
            <a:xfrm>
              <a:off x="1587090" y="1256671"/>
              <a:ext cx="7008438" cy="5575133"/>
              <a:chOff x="1983469" y="1864041"/>
              <a:chExt cx="7008438" cy="557513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3469" y="1864041"/>
                <a:ext cx="7008438" cy="557513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140722" y="5587267"/>
                <a:ext cx="2152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Remaining</a:t>
                </a:r>
              </a:p>
              <a:p>
                <a:r>
                  <a:rPr lang="en-US" b="1" dirty="0" smtClean="0"/>
                  <a:t>39 million short tons</a:t>
                </a:r>
                <a:endParaRPr lang="en-US" b="1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91657" y="1478648"/>
              <a:ext cx="167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Splash Dam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9948" y="579677"/>
            <a:ext cx="6171682" cy="5230575"/>
            <a:chOff x="1524518" y="1040056"/>
            <a:chExt cx="6171682" cy="5230575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518" y="1040056"/>
              <a:ext cx="6171682" cy="5230575"/>
              <a:chOff x="2179096" y="1268656"/>
              <a:chExt cx="6171682" cy="52305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096" y="1268656"/>
                <a:ext cx="6171682" cy="52305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741512" y="5181600"/>
                <a:ext cx="2152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Remaining</a:t>
                </a:r>
              </a:p>
              <a:p>
                <a:r>
                  <a:rPr lang="en-US" b="1" dirty="0" smtClean="0"/>
                  <a:t>79 million short tons</a:t>
                </a:r>
                <a:endParaRPr lang="en-US" b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66259" y="1861456"/>
              <a:ext cx="822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Hagy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94085" y="930572"/>
            <a:ext cx="6628959" cy="5354159"/>
            <a:chOff x="1940083" y="1579417"/>
            <a:chExt cx="6628959" cy="5354159"/>
          </a:xfrm>
        </p:grpSpPr>
        <p:grpSp>
          <p:nvGrpSpPr>
            <p:cNvPr id="16" name="Group 15"/>
            <p:cNvGrpSpPr/>
            <p:nvPr/>
          </p:nvGrpSpPr>
          <p:grpSpPr>
            <a:xfrm>
              <a:off x="1940083" y="1579417"/>
              <a:ext cx="6628959" cy="5354159"/>
              <a:chOff x="1905000" y="1206463"/>
              <a:chExt cx="6628959" cy="535415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1206463"/>
                <a:ext cx="6628959" cy="53541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867400" y="4965502"/>
                <a:ext cx="2269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Remaining</a:t>
                </a:r>
              </a:p>
              <a:p>
                <a:r>
                  <a:rPr lang="en-US" b="1" dirty="0" smtClean="0"/>
                  <a:t>141 million short tons</a:t>
                </a:r>
                <a:endParaRPr lang="en-US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902483" y="6228349"/>
              <a:ext cx="1586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Glamorgan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09799" y="1422232"/>
            <a:ext cx="7527688" cy="5257800"/>
            <a:chOff x="625712" y="1178821"/>
            <a:chExt cx="7527688" cy="5257800"/>
          </a:xfrm>
        </p:grpSpPr>
        <p:grpSp>
          <p:nvGrpSpPr>
            <p:cNvPr id="20" name="Group 19"/>
            <p:cNvGrpSpPr/>
            <p:nvPr/>
          </p:nvGrpSpPr>
          <p:grpSpPr>
            <a:xfrm>
              <a:off x="625712" y="1178821"/>
              <a:ext cx="7527688" cy="5257800"/>
              <a:chOff x="682105" y="1034142"/>
              <a:chExt cx="7527688" cy="5257800"/>
            </a:xfrm>
          </p:grpSpPr>
          <p:pic>
            <p:nvPicPr>
              <p:cNvPr id="21" name="Snagit_PPTBB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105" y="1034142"/>
                <a:ext cx="7527688" cy="52578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004354" y="2107363"/>
                <a:ext cx="1490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Clintwood</a:t>
                </a:r>
                <a:endParaRPr lang="en-US" sz="24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575529" y="5177952"/>
              <a:ext cx="2319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Remaining</a:t>
              </a:r>
            </a:p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275 million short tons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7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119996" y="147935"/>
            <a:ext cx="696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Stratigraphy of Eastern Kentucky Coal Resources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3592" y="814558"/>
            <a:ext cx="8479888" cy="5880713"/>
            <a:chOff x="313592" y="814558"/>
            <a:chExt cx="8479888" cy="5880713"/>
          </a:xfrm>
        </p:grpSpPr>
        <p:sp>
          <p:nvSpPr>
            <p:cNvPr id="4" name="Rectangle 3"/>
            <p:cNvSpPr/>
            <p:nvPr/>
          </p:nvSpPr>
          <p:spPr>
            <a:xfrm>
              <a:off x="2353055" y="51579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53055" y="37101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3055" y="22623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53055" y="814558"/>
              <a:ext cx="344425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78391" y="637715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72257" y="599613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72257" y="565800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72257" y="5343696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8391" y="50007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372257" y="4819820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72257" y="4643608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78391" y="45054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78391" y="43149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72257" y="4048295"/>
              <a:ext cx="3060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1400682" y="1384569"/>
              <a:ext cx="1260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Princess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9996" y="6238658"/>
              <a:ext cx="10647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Splash Dam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4942" y="5857635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Hagy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87322" y="5519506"/>
              <a:ext cx="997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Glamorgan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53046" y="5205196"/>
              <a:ext cx="9316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Clintwood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464802" y="2864216"/>
              <a:ext cx="1132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Hazard</a:t>
              </a:r>
              <a:r>
                <a:rPr lang="en-US" sz="1400" b="1" dirty="0" smtClean="0"/>
                <a:t> Coals</a:t>
              </a:r>
              <a:endParaRPr lang="en-US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9239" y="4819820"/>
              <a:ext cx="12554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Lower Elkhorn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967" y="4505495"/>
              <a:ext cx="1827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Upper Elkhorn 1, 2 &amp; 3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5180" y="4176495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>
                  <a:latin typeface="Arial" pitchFamily="34" charset="0"/>
                  <a:cs typeface="Arial" pitchFamily="34" charset="0"/>
                </a:rPr>
                <a:t>Amburgy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50828" y="3909795"/>
              <a:ext cx="833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Fire Clay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2926080" y="5205196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2926080" y="3781684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/>
            <p:cNvSpPr/>
            <p:nvPr/>
          </p:nvSpPr>
          <p:spPr>
            <a:xfrm>
              <a:off x="2926080" y="2359602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/>
            <p:cNvSpPr/>
            <p:nvPr/>
          </p:nvSpPr>
          <p:spPr>
            <a:xfrm>
              <a:off x="2926080" y="906177"/>
              <a:ext cx="266700" cy="131046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8077" y="5414731"/>
              <a:ext cx="19062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Minimal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Underground Access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88077" y="4007576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Large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Increasing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High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Underground, Some Surface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88077" y="2541050"/>
              <a:ext cx="30299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Diminishing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Maximum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Mainly Surface, Some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8077" y="1099593"/>
              <a:ext cx="27703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Limited Extent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Development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Poor Quality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Mixed Surface and Underground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56967" y="3710158"/>
              <a:ext cx="81705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56967" y="5157958"/>
              <a:ext cx="2569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3592" y="2262358"/>
              <a:ext cx="26124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313592" y="814558"/>
              <a:ext cx="8479888" cy="58807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05509" y="5614023"/>
            <a:ext cx="226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534 million short tons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15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6360101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4509" y="226367"/>
            <a:ext cx="201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Lower Elkhorn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090058" y="909989"/>
            <a:ext cx="6401088" cy="5797844"/>
            <a:chOff x="1981200" y="914400"/>
            <a:chExt cx="6401088" cy="57978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914400"/>
              <a:ext cx="6401088" cy="5797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30505" y="5421750"/>
              <a:ext cx="2445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Remaining</a:t>
              </a:r>
            </a:p>
            <a:p>
              <a:r>
                <a:rPr lang="en-US" b="1" dirty="0" smtClean="0"/>
                <a:t>1,050 million short tons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6081" y="1140821"/>
            <a:ext cx="6307282" cy="3657600"/>
            <a:chOff x="2405743" y="2133600"/>
            <a:chExt cx="6307282" cy="3657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743" y="2133600"/>
              <a:ext cx="6307282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512993" y="3132628"/>
              <a:ext cx="2140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Upper Cumberland</a:t>
              </a:r>
            </a:p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Imboden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/Path Fork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23276" y="3639234"/>
              <a:ext cx="11964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Southwest</a:t>
              </a:r>
            </a:p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Blue Gem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6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671"/>
            <a:ext cx="6405233" cy="5975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766" y="179757"/>
            <a:ext cx="276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Upper Elkhorn No. 2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44282" y="1010153"/>
            <a:ext cx="6755068" cy="5301705"/>
            <a:chOff x="1829485" y="1371600"/>
            <a:chExt cx="6755068" cy="53017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485" y="1371600"/>
              <a:ext cx="6755068" cy="53017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69730" y="5745402"/>
              <a:ext cx="2269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Remaining</a:t>
              </a:r>
            </a:p>
            <a:p>
              <a:r>
                <a:rPr lang="en-US" b="1" dirty="0" smtClean="0"/>
                <a:t>915 million short tons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6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23" y="266952"/>
            <a:ext cx="6172200" cy="5872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485" y="266952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Upper Elkhorn No. 3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88485" y="923836"/>
            <a:ext cx="7487098" cy="5733363"/>
            <a:chOff x="1123502" y="1073730"/>
            <a:chExt cx="7487098" cy="57333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502" y="1073730"/>
              <a:ext cx="7487098" cy="5733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833031" y="5772834"/>
              <a:ext cx="2445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Remaining</a:t>
              </a:r>
            </a:p>
            <a:p>
              <a:r>
                <a:rPr lang="en-US" b="1" dirty="0" smtClean="0"/>
                <a:t>1,812 million short tons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8485" y="951098"/>
            <a:ext cx="6471290" cy="4343400"/>
            <a:chOff x="718457" y="892628"/>
            <a:chExt cx="6471290" cy="4343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7" y="892628"/>
              <a:ext cx="6471290" cy="434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987294" y="3064328"/>
              <a:ext cx="2002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Upper Cumberland</a:t>
              </a:r>
            </a:p>
            <a:p>
              <a:pPr algn="ctr"/>
              <a:r>
                <a:rPr lang="en-US" b="1" dirty="0" err="1" smtClean="0"/>
                <a:t>Kellioka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6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1046</TotalTime>
  <Words>410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Kentucky’s Coalfields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Western Kentucky Original Coal Resource Distribution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Weisenfluh, Jerry</cp:lastModifiedBy>
  <cp:revision>49</cp:revision>
  <dcterms:created xsi:type="dcterms:W3CDTF">2006-08-16T00:00:00Z</dcterms:created>
  <dcterms:modified xsi:type="dcterms:W3CDTF">2016-05-11T15:46:06Z</dcterms:modified>
</cp:coreProperties>
</file>