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7"/>
  </p:notesMasterIdLst>
  <p:sldIdLst>
    <p:sldId id="259" r:id="rId2"/>
    <p:sldId id="304" r:id="rId3"/>
    <p:sldId id="317" r:id="rId4"/>
    <p:sldId id="321" r:id="rId5"/>
    <p:sldId id="263" r:id="rId6"/>
    <p:sldId id="264" r:id="rId7"/>
    <p:sldId id="318" r:id="rId8"/>
    <p:sldId id="319" r:id="rId9"/>
    <p:sldId id="299" r:id="rId10"/>
    <p:sldId id="303" r:id="rId11"/>
    <p:sldId id="309" r:id="rId12"/>
    <p:sldId id="310" r:id="rId13"/>
    <p:sldId id="306" r:id="rId14"/>
    <p:sldId id="288" r:id="rId15"/>
    <p:sldId id="289" r:id="rId16"/>
    <p:sldId id="295" r:id="rId17"/>
    <p:sldId id="296" r:id="rId18"/>
    <p:sldId id="320" r:id="rId19"/>
    <p:sldId id="297" r:id="rId20"/>
    <p:sldId id="324" r:id="rId21"/>
    <p:sldId id="311" r:id="rId22"/>
    <p:sldId id="315" r:id="rId23"/>
    <p:sldId id="323" r:id="rId24"/>
    <p:sldId id="322" r:id="rId25"/>
    <p:sldId id="305" r:id="rId26"/>
    <p:sldId id="262" r:id="rId27"/>
    <p:sldId id="261" r:id="rId28"/>
    <p:sldId id="313" r:id="rId29"/>
    <p:sldId id="307" r:id="rId30"/>
    <p:sldId id="314" r:id="rId31"/>
    <p:sldId id="265" r:id="rId32"/>
    <p:sldId id="272" r:id="rId33"/>
    <p:sldId id="312" r:id="rId34"/>
    <p:sldId id="316" r:id="rId35"/>
    <p:sldId id="258"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209" autoAdjust="0"/>
  </p:normalViewPr>
  <p:slideViewPr>
    <p:cSldViewPr>
      <p:cViewPr varScale="1">
        <p:scale>
          <a:sx n="87" d="100"/>
          <a:sy n="87" d="100"/>
        </p:scale>
        <p:origin x="-1062"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oleObject" Target="file:///\\CPTOOS\energy$\Kenya%20Stump\Project%20Renewable%20Energy%20Map%20for%20KY\Utility%20Data\2014%20Data%20Request\2014%20Master%20Renewable%20Interconnection.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PTOOS\energy$\Kenya%20Stump\Net%20Metering%20Workgroup\State%20Compariso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Interconnected</a:t>
            </a:r>
            <a:r>
              <a:rPr lang="en-US" baseline="0"/>
              <a:t> Renewable Energy Resources (kW)</a:t>
            </a:r>
            <a:endParaRPr lang="en-US"/>
          </a:p>
        </c:rich>
      </c:tx>
      <c:layout/>
      <c:overlay val="0"/>
    </c:title>
    <c:autoTitleDeleted val="0"/>
    <c:plotArea>
      <c:layout/>
      <c:doughnutChart>
        <c:varyColors val="1"/>
        <c:ser>
          <c:idx val="0"/>
          <c:order val="0"/>
          <c:dLbls>
            <c:dLbl>
              <c:idx val="1"/>
              <c:layout>
                <c:manualLayout>
                  <c:x val="4.7615261918626729E-2"/>
                  <c:y val="-0.11208592347009255"/>
                </c:manualLayout>
              </c:layout>
              <c:showLegendKey val="0"/>
              <c:showVal val="1"/>
              <c:showCatName val="0"/>
              <c:showSerName val="0"/>
              <c:showPercent val="0"/>
              <c:showBubbleSize val="0"/>
            </c:dLbl>
            <c:dLbl>
              <c:idx val="3"/>
              <c:layout>
                <c:manualLayout>
                  <c:x val="-2.7777777777777779E-3"/>
                  <c:y val="-0.13888888888888887"/>
                </c:manualLayout>
              </c:layout>
              <c:showLegendKey val="0"/>
              <c:showVal val="1"/>
              <c:showCatName val="0"/>
              <c:showSerName val="0"/>
              <c:showPercent val="0"/>
              <c:showBubbleSize val="0"/>
            </c:dLbl>
            <c:showLegendKey val="0"/>
            <c:showVal val="1"/>
            <c:showCatName val="0"/>
            <c:showSerName val="0"/>
            <c:showPercent val="0"/>
            <c:showBubbleSize val="0"/>
            <c:showLeaderLines val="1"/>
          </c:dLbls>
          <c:cat>
            <c:strRef>
              <c:f>Sheet1!$A$1:$A$4</c:f>
              <c:strCache>
                <c:ptCount val="4"/>
                <c:pt idx="0">
                  <c:v>Biomass</c:v>
                </c:pt>
                <c:pt idx="1">
                  <c:v>Hydro</c:v>
                </c:pt>
                <c:pt idx="2">
                  <c:v>Solar</c:v>
                </c:pt>
                <c:pt idx="3">
                  <c:v>Wind</c:v>
                </c:pt>
              </c:strCache>
            </c:strRef>
          </c:cat>
          <c:val>
            <c:numRef>
              <c:f>Sheet1!$B$1:$B$4</c:f>
              <c:numCache>
                <c:formatCode>#,##0.0</c:formatCode>
                <c:ptCount val="4"/>
                <c:pt idx="0">
                  <c:v>999</c:v>
                </c:pt>
                <c:pt idx="1">
                  <c:v>50</c:v>
                </c:pt>
                <c:pt idx="2">
                  <c:v>12040.515991706818</c:v>
                </c:pt>
                <c:pt idx="3">
                  <c:v>56.100000190367432</c:v>
                </c:pt>
              </c:numCache>
            </c:numRef>
          </c:val>
        </c:ser>
        <c:dLbls>
          <c:showLegendKey val="0"/>
          <c:showVal val="0"/>
          <c:showCatName val="0"/>
          <c:showSerName val="0"/>
          <c:showPercent val="0"/>
          <c:showBubbleSize val="0"/>
          <c:showLeaderLines val="1"/>
        </c:dLbls>
        <c:firstSliceAng val="0"/>
        <c:holeSize val="50"/>
      </c:doughnutChart>
    </c:plotArea>
    <c:legend>
      <c:legendPos val="r"/>
      <c:layout/>
      <c:overlay val="0"/>
    </c:legend>
    <c:plotVisOnly val="1"/>
    <c:dispBlanksAs val="gap"/>
    <c:showDLblsOverMax val="0"/>
  </c:chart>
  <c:spPr>
    <a:noFill/>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Net Metered Capacity Installed Vs. Price of Electricity</a:t>
            </a:r>
          </a:p>
        </c:rich>
      </c:tx>
      <c:layout/>
      <c:overlay val="0"/>
    </c:title>
    <c:autoTitleDeleted val="0"/>
    <c:plotArea>
      <c:layout/>
      <c:lineChart>
        <c:grouping val="standard"/>
        <c:varyColors val="0"/>
        <c:ser>
          <c:idx val="0"/>
          <c:order val="0"/>
          <c:tx>
            <c:strRef>
              <c:f>Sheet1!$B$1</c:f>
              <c:strCache>
                <c:ptCount val="1"/>
                <c:pt idx="0">
                  <c:v>2014 Total Net Metered PV Capacity (MW)</c:v>
                </c:pt>
              </c:strCache>
            </c:strRef>
          </c:tx>
          <c:cat>
            <c:strRef>
              <c:f>Sheet1!$A$2:$A$52</c:f>
              <c:strCache>
                <c:ptCount val="51"/>
                <c:pt idx="0">
                  <c:v>AK</c:v>
                </c:pt>
                <c:pt idx="1">
                  <c:v>AL</c:v>
                </c:pt>
                <c:pt idx="2">
                  <c:v>AR</c:v>
                </c:pt>
                <c:pt idx="3">
                  <c:v>AZ</c:v>
                </c:pt>
                <c:pt idx="4">
                  <c:v>CA</c:v>
                </c:pt>
                <c:pt idx="5">
                  <c:v>CO</c:v>
                </c:pt>
                <c:pt idx="6">
                  <c:v>CT</c:v>
                </c:pt>
                <c:pt idx="7">
                  <c:v>DC</c:v>
                </c:pt>
                <c:pt idx="8">
                  <c:v>DE</c:v>
                </c:pt>
                <c:pt idx="9">
                  <c:v>FL</c:v>
                </c:pt>
                <c:pt idx="10">
                  <c:v>GA</c:v>
                </c:pt>
                <c:pt idx="11">
                  <c:v>HI</c:v>
                </c:pt>
                <c:pt idx="12">
                  <c:v>IA</c:v>
                </c:pt>
                <c:pt idx="13">
                  <c:v>ID</c:v>
                </c:pt>
                <c:pt idx="14">
                  <c:v>IL</c:v>
                </c:pt>
                <c:pt idx="15">
                  <c:v>IN</c:v>
                </c:pt>
                <c:pt idx="16">
                  <c:v>KS</c:v>
                </c:pt>
                <c:pt idx="17">
                  <c:v>KY</c:v>
                </c:pt>
                <c:pt idx="18">
                  <c:v>LA</c:v>
                </c:pt>
                <c:pt idx="19">
                  <c:v>MA</c:v>
                </c:pt>
                <c:pt idx="20">
                  <c:v>MD</c:v>
                </c:pt>
                <c:pt idx="21">
                  <c:v>ME</c:v>
                </c:pt>
                <c:pt idx="22">
                  <c:v>MI</c:v>
                </c:pt>
                <c:pt idx="23">
                  <c:v>MN</c:v>
                </c:pt>
                <c:pt idx="24">
                  <c:v>MO</c:v>
                </c:pt>
                <c:pt idx="25">
                  <c:v>MS</c:v>
                </c:pt>
                <c:pt idx="26">
                  <c:v>MT</c:v>
                </c:pt>
                <c:pt idx="27">
                  <c:v>NC</c:v>
                </c:pt>
                <c:pt idx="28">
                  <c:v>ND</c:v>
                </c:pt>
                <c:pt idx="29">
                  <c:v>NE</c:v>
                </c:pt>
                <c:pt idx="30">
                  <c:v>NH</c:v>
                </c:pt>
                <c:pt idx="31">
                  <c:v>NJ</c:v>
                </c:pt>
                <c:pt idx="32">
                  <c:v>NM</c:v>
                </c:pt>
                <c:pt idx="33">
                  <c:v>NV</c:v>
                </c:pt>
                <c:pt idx="34">
                  <c:v>NY</c:v>
                </c:pt>
                <c:pt idx="35">
                  <c:v>OH</c:v>
                </c:pt>
                <c:pt idx="36">
                  <c:v>OK</c:v>
                </c:pt>
                <c:pt idx="37">
                  <c:v>OR</c:v>
                </c:pt>
                <c:pt idx="38">
                  <c:v>PA</c:v>
                </c:pt>
                <c:pt idx="39">
                  <c:v>RI</c:v>
                </c:pt>
                <c:pt idx="40">
                  <c:v>SC</c:v>
                </c:pt>
                <c:pt idx="41">
                  <c:v>SD</c:v>
                </c:pt>
                <c:pt idx="42">
                  <c:v>TN</c:v>
                </c:pt>
                <c:pt idx="43">
                  <c:v>TX</c:v>
                </c:pt>
                <c:pt idx="44">
                  <c:v>UT</c:v>
                </c:pt>
                <c:pt idx="45">
                  <c:v>VA</c:v>
                </c:pt>
                <c:pt idx="46">
                  <c:v>VT</c:v>
                </c:pt>
                <c:pt idx="47">
                  <c:v>WA</c:v>
                </c:pt>
                <c:pt idx="48">
                  <c:v>WI</c:v>
                </c:pt>
                <c:pt idx="49">
                  <c:v>WV</c:v>
                </c:pt>
                <c:pt idx="50">
                  <c:v>WY</c:v>
                </c:pt>
              </c:strCache>
            </c:strRef>
          </c:cat>
          <c:val>
            <c:numRef>
              <c:f>Sheet1!$B$2:$B$52</c:f>
              <c:numCache>
                <c:formatCode>General</c:formatCode>
                <c:ptCount val="51"/>
                <c:pt idx="0">
                  <c:v>0.56999999999999995</c:v>
                </c:pt>
                <c:pt idx="1">
                  <c:v>0.47</c:v>
                </c:pt>
                <c:pt idx="2">
                  <c:v>3.09</c:v>
                </c:pt>
                <c:pt idx="3">
                  <c:v>622.82000000000005</c:v>
                </c:pt>
                <c:pt idx="4" formatCode="#,##0.00">
                  <c:v>2630.5</c:v>
                </c:pt>
                <c:pt idx="5">
                  <c:v>242.87</c:v>
                </c:pt>
                <c:pt idx="6">
                  <c:v>105.03</c:v>
                </c:pt>
                <c:pt idx="7">
                  <c:v>10.1</c:v>
                </c:pt>
                <c:pt idx="8">
                  <c:v>26.77</c:v>
                </c:pt>
                <c:pt idx="9">
                  <c:v>59.28</c:v>
                </c:pt>
                <c:pt idx="10">
                  <c:v>58.32</c:v>
                </c:pt>
                <c:pt idx="11">
                  <c:v>291.11</c:v>
                </c:pt>
                <c:pt idx="12">
                  <c:v>18.100000000000001</c:v>
                </c:pt>
                <c:pt idx="13">
                  <c:v>3.61</c:v>
                </c:pt>
                <c:pt idx="14">
                  <c:v>8.02</c:v>
                </c:pt>
                <c:pt idx="15">
                  <c:v>3.9</c:v>
                </c:pt>
                <c:pt idx="16">
                  <c:v>2.35</c:v>
                </c:pt>
                <c:pt idx="17">
                  <c:v>2.02</c:v>
                </c:pt>
                <c:pt idx="18">
                  <c:v>80.290000000000006</c:v>
                </c:pt>
                <c:pt idx="19">
                  <c:v>474.18</c:v>
                </c:pt>
                <c:pt idx="20">
                  <c:v>133.46</c:v>
                </c:pt>
                <c:pt idx="21">
                  <c:v>10.73</c:v>
                </c:pt>
                <c:pt idx="22">
                  <c:v>12.58</c:v>
                </c:pt>
                <c:pt idx="23">
                  <c:v>14.56</c:v>
                </c:pt>
                <c:pt idx="24">
                  <c:v>95.3</c:v>
                </c:pt>
                <c:pt idx="25">
                  <c:v>0.02</c:v>
                </c:pt>
                <c:pt idx="26">
                  <c:v>5.12</c:v>
                </c:pt>
                <c:pt idx="27">
                  <c:v>16.940000000000001</c:v>
                </c:pt>
                <c:pt idx="28">
                  <c:v>0.28000000000000003</c:v>
                </c:pt>
                <c:pt idx="29">
                  <c:v>0.7</c:v>
                </c:pt>
                <c:pt idx="30">
                  <c:v>12.92</c:v>
                </c:pt>
                <c:pt idx="31">
                  <c:v>855.62</c:v>
                </c:pt>
                <c:pt idx="32">
                  <c:v>68.209999999999994</c:v>
                </c:pt>
                <c:pt idx="33">
                  <c:v>59.1</c:v>
                </c:pt>
                <c:pt idx="34">
                  <c:v>312.7</c:v>
                </c:pt>
                <c:pt idx="35">
                  <c:v>64.03</c:v>
                </c:pt>
                <c:pt idx="36">
                  <c:v>1.62</c:v>
                </c:pt>
                <c:pt idx="37">
                  <c:v>67.09</c:v>
                </c:pt>
                <c:pt idx="38">
                  <c:v>179.23</c:v>
                </c:pt>
                <c:pt idx="39">
                  <c:v>4.6500000000000004</c:v>
                </c:pt>
                <c:pt idx="40">
                  <c:v>2.48</c:v>
                </c:pt>
                <c:pt idx="41">
                  <c:v>0.25</c:v>
                </c:pt>
                <c:pt idx="42">
                  <c:v>0.19</c:v>
                </c:pt>
                <c:pt idx="43">
                  <c:v>68.599999999999994</c:v>
                </c:pt>
                <c:pt idx="44">
                  <c:v>29.51</c:v>
                </c:pt>
                <c:pt idx="45">
                  <c:v>13.62</c:v>
                </c:pt>
                <c:pt idx="46">
                  <c:v>19.57</c:v>
                </c:pt>
                <c:pt idx="47">
                  <c:v>23.52</c:v>
                </c:pt>
                <c:pt idx="48">
                  <c:v>10.88</c:v>
                </c:pt>
                <c:pt idx="49">
                  <c:v>2.59</c:v>
                </c:pt>
                <c:pt idx="50">
                  <c:v>1.46</c:v>
                </c:pt>
              </c:numCache>
            </c:numRef>
          </c:val>
          <c:smooth val="0"/>
        </c:ser>
        <c:dLbls>
          <c:showLegendKey val="0"/>
          <c:showVal val="0"/>
          <c:showCatName val="0"/>
          <c:showSerName val="0"/>
          <c:showPercent val="0"/>
          <c:showBubbleSize val="0"/>
        </c:dLbls>
        <c:marker val="1"/>
        <c:smooth val="0"/>
        <c:axId val="33686272"/>
        <c:axId val="33688192"/>
      </c:lineChart>
      <c:lineChart>
        <c:grouping val="standard"/>
        <c:varyColors val="0"/>
        <c:ser>
          <c:idx val="1"/>
          <c:order val="1"/>
          <c:tx>
            <c:strRef>
              <c:f>Sheet1!$C$1</c:f>
              <c:strCache>
                <c:ptCount val="1"/>
                <c:pt idx="0">
                  <c:v>2014 Average Retail Price of Electricity (All Sectors)</c:v>
                </c:pt>
              </c:strCache>
            </c:strRef>
          </c:tx>
          <c:cat>
            <c:strRef>
              <c:f>Sheet1!$A$2:$A$52</c:f>
              <c:strCache>
                <c:ptCount val="51"/>
                <c:pt idx="0">
                  <c:v>AK</c:v>
                </c:pt>
                <c:pt idx="1">
                  <c:v>AL</c:v>
                </c:pt>
                <c:pt idx="2">
                  <c:v>AR</c:v>
                </c:pt>
                <c:pt idx="3">
                  <c:v>AZ</c:v>
                </c:pt>
                <c:pt idx="4">
                  <c:v>CA</c:v>
                </c:pt>
                <c:pt idx="5">
                  <c:v>CO</c:v>
                </c:pt>
                <c:pt idx="6">
                  <c:v>CT</c:v>
                </c:pt>
                <c:pt idx="7">
                  <c:v>DC</c:v>
                </c:pt>
                <c:pt idx="8">
                  <c:v>DE</c:v>
                </c:pt>
                <c:pt idx="9">
                  <c:v>FL</c:v>
                </c:pt>
                <c:pt idx="10">
                  <c:v>GA</c:v>
                </c:pt>
                <c:pt idx="11">
                  <c:v>HI</c:v>
                </c:pt>
                <c:pt idx="12">
                  <c:v>IA</c:v>
                </c:pt>
                <c:pt idx="13">
                  <c:v>ID</c:v>
                </c:pt>
                <c:pt idx="14">
                  <c:v>IL</c:v>
                </c:pt>
                <c:pt idx="15">
                  <c:v>IN</c:v>
                </c:pt>
                <c:pt idx="16">
                  <c:v>KS</c:v>
                </c:pt>
                <c:pt idx="17">
                  <c:v>KY</c:v>
                </c:pt>
                <c:pt idx="18">
                  <c:v>LA</c:v>
                </c:pt>
                <c:pt idx="19">
                  <c:v>MA</c:v>
                </c:pt>
                <c:pt idx="20">
                  <c:v>MD</c:v>
                </c:pt>
                <c:pt idx="21">
                  <c:v>ME</c:v>
                </c:pt>
                <c:pt idx="22">
                  <c:v>MI</c:v>
                </c:pt>
                <c:pt idx="23">
                  <c:v>MN</c:v>
                </c:pt>
                <c:pt idx="24">
                  <c:v>MO</c:v>
                </c:pt>
                <c:pt idx="25">
                  <c:v>MS</c:v>
                </c:pt>
                <c:pt idx="26">
                  <c:v>MT</c:v>
                </c:pt>
                <c:pt idx="27">
                  <c:v>NC</c:v>
                </c:pt>
                <c:pt idx="28">
                  <c:v>ND</c:v>
                </c:pt>
                <c:pt idx="29">
                  <c:v>NE</c:v>
                </c:pt>
                <c:pt idx="30">
                  <c:v>NH</c:v>
                </c:pt>
                <c:pt idx="31">
                  <c:v>NJ</c:v>
                </c:pt>
                <c:pt idx="32">
                  <c:v>NM</c:v>
                </c:pt>
                <c:pt idx="33">
                  <c:v>NV</c:v>
                </c:pt>
                <c:pt idx="34">
                  <c:v>NY</c:v>
                </c:pt>
                <c:pt idx="35">
                  <c:v>OH</c:v>
                </c:pt>
                <c:pt idx="36">
                  <c:v>OK</c:v>
                </c:pt>
                <c:pt idx="37">
                  <c:v>OR</c:v>
                </c:pt>
                <c:pt idx="38">
                  <c:v>PA</c:v>
                </c:pt>
                <c:pt idx="39">
                  <c:v>RI</c:v>
                </c:pt>
                <c:pt idx="40">
                  <c:v>SC</c:v>
                </c:pt>
                <c:pt idx="41">
                  <c:v>SD</c:v>
                </c:pt>
                <c:pt idx="42">
                  <c:v>TN</c:v>
                </c:pt>
                <c:pt idx="43">
                  <c:v>TX</c:v>
                </c:pt>
                <c:pt idx="44">
                  <c:v>UT</c:v>
                </c:pt>
                <c:pt idx="45">
                  <c:v>VA</c:v>
                </c:pt>
                <c:pt idx="46">
                  <c:v>VT</c:v>
                </c:pt>
                <c:pt idx="47">
                  <c:v>WA</c:v>
                </c:pt>
                <c:pt idx="48">
                  <c:v>WI</c:v>
                </c:pt>
                <c:pt idx="49">
                  <c:v>WV</c:v>
                </c:pt>
                <c:pt idx="50">
                  <c:v>WY</c:v>
                </c:pt>
              </c:strCache>
            </c:strRef>
          </c:cat>
          <c:val>
            <c:numRef>
              <c:f>Sheet1!$C$2:$C$52</c:f>
              <c:numCache>
                <c:formatCode>General</c:formatCode>
                <c:ptCount val="51"/>
                <c:pt idx="0">
                  <c:v>17.579999999999998</c:v>
                </c:pt>
                <c:pt idx="1">
                  <c:v>9.3000000000000007</c:v>
                </c:pt>
                <c:pt idx="2">
                  <c:v>7.85</c:v>
                </c:pt>
                <c:pt idx="3">
                  <c:v>10.24</c:v>
                </c:pt>
                <c:pt idx="4">
                  <c:v>15.23</c:v>
                </c:pt>
                <c:pt idx="5">
                  <c:v>10.039999999999999</c:v>
                </c:pt>
                <c:pt idx="6">
                  <c:v>16.98</c:v>
                </c:pt>
                <c:pt idx="7">
                  <c:v>12.17</c:v>
                </c:pt>
                <c:pt idx="8">
                  <c:v>11.33</c:v>
                </c:pt>
                <c:pt idx="9">
                  <c:v>10.86</c:v>
                </c:pt>
                <c:pt idx="10">
                  <c:v>9.94</c:v>
                </c:pt>
                <c:pt idx="11">
                  <c:v>33.53</c:v>
                </c:pt>
                <c:pt idx="12">
                  <c:v>8.24</c:v>
                </c:pt>
                <c:pt idx="13">
                  <c:v>7.95</c:v>
                </c:pt>
                <c:pt idx="14">
                  <c:v>8.8699999999999992</c:v>
                </c:pt>
                <c:pt idx="15">
                  <c:v>8.9700000000000006</c:v>
                </c:pt>
                <c:pt idx="16">
                  <c:v>10.039999999999999</c:v>
                </c:pt>
                <c:pt idx="17">
                  <c:v>8.1300000000000008</c:v>
                </c:pt>
                <c:pt idx="18">
                  <c:v>8.11</c:v>
                </c:pt>
                <c:pt idx="19">
                  <c:v>15.34</c:v>
                </c:pt>
                <c:pt idx="20">
                  <c:v>12.12</c:v>
                </c:pt>
                <c:pt idx="21">
                  <c:v>12.66</c:v>
                </c:pt>
                <c:pt idx="22">
                  <c:v>11.1</c:v>
                </c:pt>
                <c:pt idx="23">
                  <c:v>9.6300000000000008</c:v>
                </c:pt>
                <c:pt idx="24">
                  <c:v>9.06</c:v>
                </c:pt>
                <c:pt idx="25">
                  <c:v>9.66</c:v>
                </c:pt>
                <c:pt idx="26">
                  <c:v>8.6199999999999992</c:v>
                </c:pt>
                <c:pt idx="27">
                  <c:v>9.32</c:v>
                </c:pt>
                <c:pt idx="28">
                  <c:v>8.49</c:v>
                </c:pt>
                <c:pt idx="29">
                  <c:v>8.8000000000000007</c:v>
                </c:pt>
                <c:pt idx="30">
                  <c:v>15.25</c:v>
                </c:pt>
                <c:pt idx="31">
                  <c:v>14.01</c:v>
                </c:pt>
                <c:pt idx="32">
                  <c:v>9.69</c:v>
                </c:pt>
                <c:pt idx="33">
                  <c:v>9.76</c:v>
                </c:pt>
                <c:pt idx="34">
                  <c:v>16.25</c:v>
                </c:pt>
                <c:pt idx="35">
                  <c:v>9.67</c:v>
                </c:pt>
                <c:pt idx="36">
                  <c:v>8.1</c:v>
                </c:pt>
                <c:pt idx="37">
                  <c:v>8.7799999999999994</c:v>
                </c:pt>
                <c:pt idx="38">
                  <c:v>10.29</c:v>
                </c:pt>
                <c:pt idx="39">
                  <c:v>15.57</c:v>
                </c:pt>
                <c:pt idx="40">
                  <c:v>9.56</c:v>
                </c:pt>
                <c:pt idx="41">
                  <c:v>9.06</c:v>
                </c:pt>
                <c:pt idx="42">
                  <c:v>9.5</c:v>
                </c:pt>
                <c:pt idx="43">
                  <c:v>8.99</c:v>
                </c:pt>
                <c:pt idx="44">
                  <c:v>8.41</c:v>
                </c:pt>
                <c:pt idx="45">
                  <c:v>9.25</c:v>
                </c:pt>
                <c:pt idx="46">
                  <c:v>14.58</c:v>
                </c:pt>
                <c:pt idx="47">
                  <c:v>7.15</c:v>
                </c:pt>
                <c:pt idx="48">
                  <c:v>10.73</c:v>
                </c:pt>
                <c:pt idx="49">
                  <c:v>7.65</c:v>
                </c:pt>
                <c:pt idx="50">
                  <c:v>7.78</c:v>
                </c:pt>
              </c:numCache>
            </c:numRef>
          </c:val>
          <c:smooth val="0"/>
        </c:ser>
        <c:dLbls>
          <c:showLegendKey val="0"/>
          <c:showVal val="0"/>
          <c:showCatName val="0"/>
          <c:showSerName val="0"/>
          <c:showPercent val="0"/>
          <c:showBubbleSize val="0"/>
        </c:dLbls>
        <c:marker val="1"/>
        <c:smooth val="0"/>
        <c:axId val="33700480"/>
        <c:axId val="33698560"/>
      </c:lineChart>
      <c:catAx>
        <c:axId val="33686272"/>
        <c:scaling>
          <c:orientation val="minMax"/>
        </c:scaling>
        <c:delete val="0"/>
        <c:axPos val="b"/>
        <c:title>
          <c:tx>
            <c:rich>
              <a:bodyPr/>
              <a:lstStyle/>
              <a:p>
                <a:pPr>
                  <a:defRPr/>
                </a:pPr>
                <a:r>
                  <a:rPr lang="en-US"/>
                  <a:t>State</a:t>
                </a:r>
              </a:p>
            </c:rich>
          </c:tx>
          <c:layout/>
          <c:overlay val="0"/>
        </c:title>
        <c:majorTickMark val="out"/>
        <c:minorTickMark val="none"/>
        <c:tickLblPos val="nextTo"/>
        <c:crossAx val="33688192"/>
        <c:crosses val="autoZero"/>
        <c:auto val="1"/>
        <c:lblAlgn val="ctr"/>
        <c:lblOffset val="100"/>
        <c:tickLblSkip val="1"/>
        <c:noMultiLvlLbl val="0"/>
      </c:catAx>
      <c:valAx>
        <c:axId val="33688192"/>
        <c:scaling>
          <c:orientation val="minMax"/>
        </c:scaling>
        <c:delete val="0"/>
        <c:axPos val="l"/>
        <c:majorGridlines/>
        <c:title>
          <c:tx>
            <c:rich>
              <a:bodyPr rot="-5400000" vert="horz"/>
              <a:lstStyle/>
              <a:p>
                <a:pPr>
                  <a:defRPr/>
                </a:pPr>
                <a:r>
                  <a:rPr lang="en-US"/>
                  <a:t>MW Installed</a:t>
                </a:r>
              </a:p>
            </c:rich>
          </c:tx>
          <c:layout/>
          <c:overlay val="0"/>
        </c:title>
        <c:numFmt formatCode="General" sourceLinked="1"/>
        <c:majorTickMark val="out"/>
        <c:minorTickMark val="none"/>
        <c:tickLblPos val="nextTo"/>
        <c:crossAx val="33686272"/>
        <c:crosses val="autoZero"/>
        <c:crossBetween val="midCat"/>
      </c:valAx>
      <c:valAx>
        <c:axId val="33698560"/>
        <c:scaling>
          <c:orientation val="minMax"/>
        </c:scaling>
        <c:delete val="0"/>
        <c:axPos val="r"/>
        <c:title>
          <c:tx>
            <c:rich>
              <a:bodyPr rot="-5400000" vert="horz"/>
              <a:lstStyle/>
              <a:p>
                <a:pPr>
                  <a:defRPr/>
                </a:pPr>
                <a:r>
                  <a:rPr lang="en-US"/>
                  <a:t>cents per kWh</a:t>
                </a:r>
              </a:p>
            </c:rich>
          </c:tx>
          <c:layout/>
          <c:overlay val="0"/>
        </c:title>
        <c:numFmt formatCode="General" sourceLinked="1"/>
        <c:majorTickMark val="out"/>
        <c:minorTickMark val="none"/>
        <c:tickLblPos val="nextTo"/>
        <c:crossAx val="33700480"/>
        <c:crosses val="max"/>
        <c:crossBetween val="between"/>
      </c:valAx>
      <c:catAx>
        <c:axId val="33700480"/>
        <c:scaling>
          <c:orientation val="minMax"/>
        </c:scaling>
        <c:delete val="1"/>
        <c:axPos val="b"/>
        <c:majorTickMark val="out"/>
        <c:minorTickMark val="none"/>
        <c:tickLblPos val="nextTo"/>
        <c:crossAx val="33698560"/>
        <c:crosses val="autoZero"/>
        <c:auto val="1"/>
        <c:lblAlgn val="ctr"/>
        <c:lblOffset val="100"/>
        <c:noMultiLvlLbl val="0"/>
      </c:catAx>
    </c:plotArea>
    <c:legend>
      <c:legendPos val="b"/>
      <c:layout/>
      <c:overlay val="0"/>
    </c:legend>
    <c:plotVisOnly val="1"/>
    <c:dispBlanksAs val="gap"/>
    <c:showDLblsOverMax val="0"/>
  </c:chart>
  <c:spPr>
    <a:noFill/>
    <a:ln>
      <a:no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ED5F8E-05F3-4842-BF66-4831B3269D96}" type="datetimeFigureOut">
              <a:rPr lang="en-US" smtClean="0"/>
              <a:t>5/4/2016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2040F6-454A-4997-851D-37CCAF07341E}" type="slidenum">
              <a:rPr lang="en-US" smtClean="0"/>
              <a:t>‹#›</a:t>
            </a:fld>
            <a:endParaRPr lang="en-US" dirty="0"/>
          </a:p>
        </p:txBody>
      </p:sp>
    </p:spTree>
    <p:extLst>
      <p:ext uri="{BB962C8B-B14F-4D97-AF65-F5344CB8AC3E}">
        <p14:creationId xmlns:p14="http://schemas.microsoft.com/office/powerpoint/2010/main" val="2534860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windpoweringamerica.gov/windmaps/resource_potential.asp"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2040F6-454A-4997-851D-37CCAF07341E}" type="slidenum">
              <a:rPr lang="en-US" smtClean="0"/>
              <a:t>1</a:t>
            </a:fld>
            <a:endParaRPr lang="en-US"/>
          </a:p>
        </p:txBody>
      </p:sp>
    </p:spTree>
    <p:extLst>
      <p:ext uri="{BB962C8B-B14F-4D97-AF65-F5344CB8AC3E}">
        <p14:creationId xmlns:p14="http://schemas.microsoft.com/office/powerpoint/2010/main" val="3263460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Does not include CHP units except for Purdue</a:t>
            </a:r>
            <a:endParaRPr lang="en-US" dirty="0"/>
          </a:p>
        </p:txBody>
      </p:sp>
      <p:sp>
        <p:nvSpPr>
          <p:cNvPr id="4" name="Slide Number Placeholder 3"/>
          <p:cNvSpPr>
            <a:spLocks noGrp="1"/>
          </p:cNvSpPr>
          <p:nvPr>
            <p:ph type="sldNum" sz="quarter" idx="10"/>
          </p:nvPr>
        </p:nvSpPr>
        <p:spPr/>
        <p:txBody>
          <a:bodyPr/>
          <a:lstStyle/>
          <a:p>
            <a:fld id="{E22040F6-454A-4997-851D-37CCAF07341E}" type="slidenum">
              <a:rPr lang="en-US" smtClean="0"/>
              <a:t>5</a:t>
            </a:fld>
            <a:endParaRPr lang="en-US" dirty="0"/>
          </a:p>
        </p:txBody>
      </p:sp>
    </p:spTree>
    <p:extLst>
      <p:ext uri="{BB962C8B-B14F-4D97-AF65-F5344CB8AC3E}">
        <p14:creationId xmlns:p14="http://schemas.microsoft.com/office/powerpoint/2010/main" val="2087950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a:xfrm>
            <a:off x="685800" y="4343400"/>
            <a:ext cx="5486400" cy="4343400"/>
          </a:xfrm>
        </p:spPr>
        <p:txBody>
          <a:bodyPr>
            <a:normAutofit fontScale="92500" lnSpcReduction="10000"/>
          </a:bodyPr>
          <a:lstStyle/>
          <a:p>
            <a:pPr marL="228600" indent="-228600">
              <a:lnSpc>
                <a:spcPct val="80000"/>
              </a:lnSpc>
              <a:defRPr/>
            </a:pPr>
            <a:r>
              <a:rPr lang="en-US" sz="900" dirty="0" smtClean="0"/>
              <a:t>1)	Technical potential estimates for solar, wind, geothermal, hydropower, and </a:t>
            </a:r>
            <a:r>
              <a:rPr lang="en-US" sz="900" dirty="0" err="1" smtClean="0"/>
              <a:t>biopower</a:t>
            </a:r>
            <a:r>
              <a:rPr lang="en-US" sz="900" dirty="0" smtClean="0"/>
              <a:t> were extracted from NREL’s report </a:t>
            </a:r>
            <a:r>
              <a:rPr lang="en-US" sz="900" i="1" u="sng" dirty="0" smtClean="0"/>
              <a:t>U.S. Renewable Energy Technical Potentials:  A GIS-Based Analysis</a:t>
            </a:r>
            <a:r>
              <a:rPr lang="en-US" sz="900" dirty="0" smtClean="0"/>
              <a:t> (2012).  However, the hydropower potential was augmented as noted below in (5). </a:t>
            </a:r>
          </a:p>
          <a:p>
            <a:pPr marL="228600" indent="-228600">
              <a:lnSpc>
                <a:spcPct val="80000"/>
              </a:lnSpc>
              <a:defRPr/>
            </a:pPr>
            <a:r>
              <a:rPr lang="en-US" sz="900" dirty="0" smtClean="0"/>
              <a:t>2)	</a:t>
            </a:r>
            <a:r>
              <a:rPr lang="en-US" sz="850" dirty="0" smtClean="0"/>
              <a:t>Solar:  Estimates of potentials for both PV and CSP are assumed to be unconstrained by grid limitations such as lack of storage or transmission capacity.  For PV, the solar resource potential is separated into utility scale PV in urban and rural areas, and rooftop PV potential.  </a:t>
            </a:r>
          </a:p>
          <a:p>
            <a:pPr marL="685800" lvl="1" indent="-228600">
              <a:lnSpc>
                <a:spcPct val="80000"/>
              </a:lnSpc>
              <a:buAutoNum type="alphaLcParenR"/>
              <a:defRPr/>
            </a:pPr>
            <a:r>
              <a:rPr lang="en-US" sz="850" dirty="0" smtClean="0"/>
              <a:t>Utility scale PV in urban areas was restricted to large urban open spaces with slope &lt;= 3% and a minimum of 18,000 m</a:t>
            </a:r>
            <a:r>
              <a:rPr lang="en-US" sz="850" baseline="30000" dirty="0" smtClean="0"/>
              <a:t>2</a:t>
            </a:r>
            <a:r>
              <a:rPr lang="en-US" sz="850" dirty="0" smtClean="0"/>
              <a:t> (large enough to support ~1 MW of PV).  Installed capacity for utility scale PV assumes an installation density of 48 MW/km</a:t>
            </a:r>
            <a:r>
              <a:rPr lang="en-US" sz="850" baseline="30000" dirty="0" smtClean="0"/>
              <a:t>2</a:t>
            </a:r>
            <a:r>
              <a:rPr lang="en-US" sz="850" dirty="0" smtClean="0"/>
              <a:t>.</a:t>
            </a:r>
          </a:p>
          <a:p>
            <a:pPr marL="685800" lvl="1" indent="-228600">
              <a:lnSpc>
                <a:spcPct val="80000"/>
              </a:lnSpc>
              <a:buAutoNum type="alphaLcParenR"/>
              <a:defRPr/>
            </a:pPr>
            <a:r>
              <a:rPr lang="en-US" sz="850" dirty="0" smtClean="0"/>
              <a:t>Utility scale PV in rural areas was restricted by excluding federal protected lands, water features and wetlands, and allowing installations only where land surface slopes are &lt;= 3%.  Resulting areas must be &gt;= 1 km</a:t>
            </a:r>
            <a:r>
              <a:rPr lang="en-US" sz="850" baseline="30000" dirty="0" smtClean="0"/>
              <a:t>2</a:t>
            </a:r>
            <a:r>
              <a:rPr lang="en-US" sz="850" dirty="0" smtClean="0"/>
              <a:t> to be included in the technical potential calculation. Installed capacity for utility scale PV assumes an installation density of 48 MW/km</a:t>
            </a:r>
            <a:r>
              <a:rPr lang="en-US" sz="850" baseline="30000" dirty="0" smtClean="0"/>
              <a:t>2</a:t>
            </a:r>
            <a:r>
              <a:rPr lang="en-US" sz="850" dirty="0" smtClean="0"/>
              <a:t>.</a:t>
            </a:r>
          </a:p>
          <a:p>
            <a:pPr marL="685800" lvl="1" indent="-228600">
              <a:lnSpc>
                <a:spcPct val="80000"/>
              </a:lnSpc>
              <a:buAutoNum type="alphaLcParenR"/>
              <a:defRPr/>
            </a:pPr>
            <a:r>
              <a:rPr lang="en-US" sz="850" dirty="0" smtClean="0"/>
              <a:t>Rooftop PV potentials were estimated by Denholm and Margolis (2008, “Supply Curves for rooftop Solar PV-Generated electricity for the United States”) using commercial and residential building estimates of rooftop availability % for buildings in different climates, and  assumes an installation density of 100 W/m</a:t>
            </a:r>
            <a:r>
              <a:rPr lang="en-US" sz="850" baseline="30000" dirty="0" smtClean="0"/>
              <a:t>2</a:t>
            </a:r>
            <a:r>
              <a:rPr lang="en-US" sz="850" dirty="0" smtClean="0"/>
              <a:t> for flat roofs and 135 W/m</a:t>
            </a:r>
            <a:r>
              <a:rPr lang="en-US" sz="850" baseline="30000" dirty="0" smtClean="0"/>
              <a:t>2</a:t>
            </a:r>
            <a:r>
              <a:rPr lang="en-US" sz="850" dirty="0" smtClean="0"/>
              <a:t> for other roofs.</a:t>
            </a:r>
          </a:p>
          <a:p>
            <a:pPr marL="685800" lvl="1" indent="-228600">
              <a:lnSpc>
                <a:spcPct val="80000"/>
              </a:lnSpc>
              <a:buAutoNum type="alphaLcParenR"/>
              <a:defRPr/>
            </a:pPr>
            <a:r>
              <a:rPr lang="en-US" sz="850" dirty="0" smtClean="0"/>
              <a:t>The CSP potential calculations use the same land filters used for utility scale PV in rural areas, but is also restricted based on direct normal solar </a:t>
            </a:r>
            <a:r>
              <a:rPr lang="en-US" sz="850" dirty="0" err="1" smtClean="0"/>
              <a:t>insolation</a:t>
            </a:r>
            <a:r>
              <a:rPr lang="en-US" sz="850" dirty="0" smtClean="0"/>
              <a:t> values  to areas with an average annual value of 5.0 kWh/m</a:t>
            </a:r>
            <a:r>
              <a:rPr lang="en-US" sz="850" baseline="30000" dirty="0" smtClean="0"/>
              <a:t>2</a:t>
            </a:r>
            <a:r>
              <a:rPr lang="en-US" sz="850" dirty="0" smtClean="0"/>
              <a:t>/day. Installed capacity for CSP assumes an installation density of 32.8 MW/km</a:t>
            </a:r>
            <a:r>
              <a:rPr lang="en-US" sz="850" baseline="30000" dirty="0" smtClean="0"/>
              <a:t>2</a:t>
            </a:r>
            <a:r>
              <a:rPr lang="en-US" sz="850" dirty="0" smtClean="0"/>
              <a:t>, for a trough system with six hours of storage and a solar multiple of 2.</a:t>
            </a:r>
          </a:p>
          <a:p>
            <a:pPr marL="228600" indent="-228600">
              <a:lnSpc>
                <a:spcPct val="80000"/>
              </a:lnSpc>
              <a:defRPr/>
            </a:pPr>
            <a:r>
              <a:rPr lang="en-US" sz="850" dirty="0" smtClean="0"/>
              <a:t>3)	 Wind: Onshore wind potential at 80 m ht above surface was modified from the analysis conducted by NREL and AWST (</a:t>
            </a:r>
            <a:r>
              <a:rPr lang="en-US" sz="850" dirty="0" smtClean="0">
                <a:hlinkClick r:id="rId3"/>
              </a:rPr>
              <a:t>http://www.windpoweringamerica.gov/windmaps/resource_potential.asp</a:t>
            </a:r>
            <a:r>
              <a:rPr lang="en-US" sz="850" dirty="0" smtClean="0"/>
              <a:t>), limiting resource areas to those with annual gross capacity factor of  30% or more for typical utility scale wind turbines.  Urban areas, protected lands, and onshore water features are excluded, and land availability is reduced in non-</a:t>
            </a:r>
            <a:r>
              <a:rPr lang="en-US" sz="850" dirty="0" err="1" smtClean="0"/>
              <a:t>ridgecrest</a:t>
            </a:r>
            <a:r>
              <a:rPr lang="en-US" sz="850" dirty="0" smtClean="0"/>
              <a:t> forest areas.  Offshore wind potential was estimated using 90 m height annual average wind speed data as described in </a:t>
            </a:r>
            <a:r>
              <a:rPr lang="en-US" sz="850" u="sng" dirty="0" smtClean="0"/>
              <a:t>Assessment of Offshore Wind Energy Resources for the United </a:t>
            </a:r>
            <a:r>
              <a:rPr lang="en-US" sz="850" dirty="0" smtClean="0"/>
              <a:t>States (Schwartz et. al, 2010), with exclusions to eliminate marine sanctuaries, shipping lanes, and within 50 nautical miles of the U.S. coastline.  Installation density for both onshore and offshore wind is estimated assuming 5 MW/km2.</a:t>
            </a:r>
          </a:p>
          <a:p>
            <a:pPr marL="228600" indent="-228600">
              <a:lnSpc>
                <a:spcPct val="80000"/>
              </a:lnSpc>
              <a:defRPr/>
            </a:pPr>
            <a:r>
              <a:rPr lang="en-US" sz="850" dirty="0" smtClean="0"/>
              <a:t>4)	Geothermal:  Hydrothermal potential (identified and undiscovered) is taken from the USGS reports “Assessment of Moderate- and High-Temperature Geothermal Resources of the United States” (2008, Williams et al.) and “Quantifying the Undiscovered Geothermal Resources of the United States” (2009, Williams et al.).  Enhanced Geothermal Systems (EGS) potential was derived from an analysis of temperature at depths ranging from 3 km to 10km, produced by  Southern Methodist University Laboratory.  High temperature areas are most favorable for early development using Enhanced Geothermal System (EGS) technology, while low temperature areas are possible resources in future.  Individual areas identified by a dark + symbol indicate high temperature anomalies where identified conventional hydrothermal resources are located. </a:t>
            </a:r>
          </a:p>
          <a:p>
            <a:pPr marL="228600" indent="-228600">
              <a:lnSpc>
                <a:spcPct val="80000"/>
              </a:lnSpc>
              <a:defRPr/>
            </a:pPr>
            <a:r>
              <a:rPr lang="en-US" sz="850" dirty="0" smtClean="0"/>
              <a:t>5)	Long-term hydroelectric potential is drawn from a GIS-based study by INL:  </a:t>
            </a:r>
            <a:r>
              <a:rPr lang="en-US" sz="850" i="1" dirty="0" smtClean="0"/>
              <a:t>Feasibility Assessment of the Water Energy Resources of the United States for New Low Power and Small Hydro Classes of Hydroelectric Plants</a:t>
            </a:r>
            <a:r>
              <a:rPr lang="en-US" sz="850" dirty="0" smtClean="0"/>
              <a:t>, January 2006.  Non-powered dams  from the National Hydropower Asset Assessment Program are also shown, and the estimated 8 GW of potential added to the 60 GW of estimated potential from the INL report.</a:t>
            </a:r>
          </a:p>
          <a:p>
            <a:pPr marL="228600" indent="-228600">
              <a:lnSpc>
                <a:spcPct val="80000"/>
              </a:lnSpc>
              <a:defRPr/>
            </a:pPr>
            <a:r>
              <a:rPr lang="en-US" sz="850" dirty="0" smtClean="0"/>
              <a:t>6)	</a:t>
            </a:r>
            <a:r>
              <a:rPr lang="en-US" sz="850" dirty="0" err="1" smtClean="0"/>
              <a:t>Biopower</a:t>
            </a:r>
            <a:r>
              <a:rPr lang="en-US" sz="850" dirty="0" smtClean="0"/>
              <a:t> potential estimated based on available residue data from the NREL report </a:t>
            </a:r>
            <a:r>
              <a:rPr lang="en-US" sz="850" i="1" dirty="0" smtClean="0"/>
              <a:t>Geographic Perspective on the Current Biomass Resource Availability in the United States </a:t>
            </a:r>
            <a:r>
              <a:rPr lang="en-US" sz="850" dirty="0" smtClean="0"/>
              <a:t>(Milbrandt, 2004), with some data updates in 2008.  The potential calculation assumes 1.1 </a:t>
            </a:r>
            <a:r>
              <a:rPr lang="en-US" sz="850" dirty="0" err="1" smtClean="0"/>
              <a:t>MWh</a:t>
            </a:r>
            <a:r>
              <a:rPr lang="en-US" sz="850" dirty="0" smtClean="0"/>
              <a:t>/bone dry </a:t>
            </a:r>
            <a:r>
              <a:rPr lang="en-US" sz="850" dirty="0" err="1" smtClean="0"/>
              <a:t>tonne</a:t>
            </a:r>
            <a:r>
              <a:rPr lang="en-US" sz="850" dirty="0" smtClean="0"/>
              <a:t>, higher heating values of 8,500 BTU/lb, and a conversion efficiency of 20% for solid residues; 4.7 </a:t>
            </a:r>
            <a:r>
              <a:rPr lang="en-US" sz="850" dirty="0" err="1" smtClean="0"/>
              <a:t>MWh</a:t>
            </a:r>
            <a:r>
              <a:rPr lang="en-US" sz="850" dirty="0" smtClean="0"/>
              <a:t>/</a:t>
            </a:r>
            <a:r>
              <a:rPr lang="en-US" sz="850" dirty="0" err="1" smtClean="0"/>
              <a:t>tonne</a:t>
            </a:r>
            <a:r>
              <a:rPr lang="en-US" sz="850" dirty="0" smtClean="0"/>
              <a:t> of CH</a:t>
            </a:r>
            <a:r>
              <a:rPr lang="en-US" sz="850" baseline="-25000" dirty="0" smtClean="0"/>
              <a:t>4</a:t>
            </a:r>
            <a:r>
              <a:rPr lang="en-US" sz="850" dirty="0" smtClean="0"/>
              <a:t>, higher heating value of 34,250 BTU/lb, and 30% conversion efficiency for gaseous residues.</a:t>
            </a:r>
          </a:p>
        </p:txBody>
      </p:sp>
      <p:sp>
        <p:nvSpPr>
          <p:cNvPr id="21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E5CC7BE-2E8C-4829-8552-C934620DE700}" type="slidenum">
              <a:rPr lang="en-US" smtClean="0">
                <a:latin typeface="Arial" charset="0"/>
                <a:cs typeface="Arial" charset="0"/>
              </a:rPr>
              <a:pPr fontAlgn="base">
                <a:spcBef>
                  <a:spcPct val="0"/>
                </a:spcBef>
                <a:spcAft>
                  <a:spcPct val="0"/>
                </a:spcAft>
              </a:pPr>
              <a:t>22</a:t>
            </a:fld>
            <a:endParaRPr lang="en-US" smtClean="0">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B27B92F0-5890-4FC0-B2B5-2FA570F26C98}" type="datetime1">
              <a:rPr lang="en-US" smtClean="0"/>
              <a:t>5/4/2016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8AACA35-0E6A-43A0-ABDC-11E8384944B7}" type="slidenum">
              <a:rPr lang="en-US" smtClean="0"/>
              <a:t>‹#›</a:t>
            </a:fld>
            <a:endParaRPr lang="en-US" dirty="0"/>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3513A5-3FA2-4F99-A6C6-38A711F4A86B}" type="datetime1">
              <a:rPr lang="en-US" smtClean="0"/>
              <a:t>5/4/2016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8AACA35-0E6A-43A0-ABDC-11E8384944B7}"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BC4F851-38CE-4BA3-95AB-48CB42630603}" type="datetime1">
              <a:rPr lang="en-US" smtClean="0"/>
              <a:t>5/4/2016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8AACA35-0E6A-43A0-ABDC-11E8384944B7}"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581647-DB6E-4648-861F-32C2390EF602}" type="datetime1">
              <a:rPr lang="en-US" smtClean="0"/>
              <a:t>5/4/2016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8AACA35-0E6A-43A0-ABDC-11E8384944B7}"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680D47F-0BDE-4C55-9E66-4E6AC8F3F66C}" type="datetime1">
              <a:rPr lang="en-US" smtClean="0"/>
              <a:t>5/4/2016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8AACA35-0E6A-43A0-ABDC-11E8384944B7}" type="slidenum">
              <a:rPr lang="en-US" smtClean="0"/>
              <a:t>‹#›</a:t>
            </a:fld>
            <a:endParaRPr lang="en-US" dirty="0"/>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3464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3464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700EE18-EA9B-4E50-8761-EFB84295C5F5}" type="datetime1">
              <a:rPr lang="en-US" smtClean="0"/>
              <a:t>5/4/2016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8AACA35-0E6A-43A0-ABDC-11E8384944B7}"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5052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5052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1A60299-2DC1-4D4B-8DD5-EBE3FF4EFD7F}" type="datetime1">
              <a:rPr lang="en-US" smtClean="0"/>
              <a:t>5/4/2016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8AACA35-0E6A-43A0-ABDC-11E8384944B7}" type="slidenum">
              <a:rPr lang="en-US" smtClean="0"/>
              <a:t>‹#›</a:t>
            </a:fld>
            <a:endParaRPr lang="en-US" dirty="0"/>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4B3720A-ED03-4BBD-AF9A-2FCAE734C9D9}" type="datetime1">
              <a:rPr lang="en-US" smtClean="0"/>
              <a:t>5/4/2016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8AACA35-0E6A-43A0-ABDC-11E8384944B7}"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BECD8B-48A4-44AD-AF6C-D0C97D644ACF}" type="datetime1">
              <a:rPr lang="en-US" smtClean="0"/>
              <a:t>5/4/2016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8AACA35-0E6A-43A0-ABDC-11E8384944B7}"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2277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604266-6BC3-45D8-B6AA-A5207832514C}" type="datetime1">
              <a:rPr lang="en-US" smtClean="0"/>
              <a:t>5/4/2016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8AACA35-0E6A-43A0-ABDC-11E8384944B7}" type="slidenum">
              <a:rPr lang="en-US" smtClean="0"/>
              <a:t>‹#›</a:t>
            </a:fld>
            <a:endParaRPr lang="en-US" dirty="0"/>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105399"/>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85EBB1-1E0B-42DC-A453-211EB05F54C4}" type="datetime1">
              <a:rPr lang="en-US" smtClean="0"/>
              <a:t>5/4/2016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8AACA35-0E6A-43A0-ABDC-11E8384944B7}"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energy.ky.gov/Programs/Pages/data.aspx"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419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D8421845-AA2A-4752-AA2D-97CE2005D70F}" type="datetime1">
              <a:rPr lang="en-US" smtClean="0"/>
              <a:t>5/4/2016</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38AACA35-0E6A-43A0-ABDC-11E8384944B7}" type="slidenum">
              <a:rPr lang="en-US" smtClean="0"/>
              <a:t>‹#›</a:t>
            </a:fld>
            <a:endParaRPr lang="en-US" dirty="0"/>
          </a:p>
        </p:txBody>
      </p:sp>
      <p:pic>
        <p:nvPicPr>
          <p:cNvPr id="22" name="Picture 21"/>
          <p:cNvPicPr>
            <a:picLocks noChangeAspect="1"/>
          </p:cNvPicPr>
          <p:nvPr userDrawn="1"/>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1000" y="6061882"/>
            <a:ext cx="1447800" cy="770177"/>
          </a:xfrm>
          <a:prstGeom prst="rect">
            <a:avLst/>
          </a:prstGeom>
        </p:spPr>
      </p:pic>
      <p:sp>
        <p:nvSpPr>
          <p:cNvPr id="23" name="Rectangle 22"/>
          <p:cNvSpPr/>
          <p:nvPr userDrawn="1"/>
        </p:nvSpPr>
        <p:spPr>
          <a:xfrm>
            <a:off x="1622898" y="6096000"/>
            <a:ext cx="7162800" cy="984885"/>
          </a:xfrm>
          <a:prstGeom prst="rect">
            <a:avLst/>
          </a:prstGeom>
        </p:spPr>
        <p:txBody>
          <a:bodyPr wrap="square">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b="1" kern="1200" dirty="0" smtClean="0">
              <a:solidFill>
                <a:schemeClr val="tx1"/>
              </a:solidFill>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100" b="1" kern="1200" dirty="0" smtClean="0">
              <a:solidFill>
                <a:schemeClr val="tx1"/>
              </a:solidFill>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kern="1200" dirty="0" smtClean="0">
                <a:solidFill>
                  <a:schemeClr val="tx1"/>
                </a:solidFill>
                <a:latin typeface="+mn-lt"/>
                <a:ea typeface="+mn-ea"/>
                <a:cs typeface="+mn-cs"/>
              </a:rPr>
              <a:t>DEDI is housed</a:t>
            </a:r>
            <a:r>
              <a:rPr lang="en-US" sz="1100" b="1" kern="1200" baseline="0" dirty="0" smtClean="0">
                <a:solidFill>
                  <a:schemeClr val="tx1"/>
                </a:solidFill>
                <a:latin typeface="+mn-lt"/>
                <a:ea typeface="+mn-ea"/>
                <a:cs typeface="+mn-cs"/>
              </a:rPr>
              <a:t> within the </a:t>
            </a:r>
            <a:r>
              <a:rPr lang="en-US" sz="1100" b="1" kern="1200" dirty="0" smtClean="0">
                <a:solidFill>
                  <a:schemeClr val="tx1"/>
                </a:solidFill>
                <a:latin typeface="+mn-lt"/>
                <a:ea typeface="+mn-ea"/>
                <a:cs typeface="+mn-cs"/>
              </a:rPr>
              <a:t>Kentucky Energy and Environment Cabinet.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kern="1200" dirty="0" smtClean="0">
                <a:solidFill>
                  <a:schemeClr val="tx1"/>
                </a:solidFill>
                <a:latin typeface="+mn-lt"/>
                <a:ea typeface="+mn-ea"/>
                <a:cs typeface="+mn-cs"/>
              </a:rPr>
              <a:t>For more information, visit us at</a:t>
            </a:r>
            <a:r>
              <a:rPr lang="en-US" sz="1100" b="1" kern="1200" baseline="0" dirty="0" smtClean="0">
                <a:solidFill>
                  <a:schemeClr val="tx1"/>
                </a:solidFill>
                <a:latin typeface="+mn-lt"/>
                <a:ea typeface="+mn-ea"/>
                <a:cs typeface="+mn-cs"/>
              </a:rPr>
              <a:t> </a:t>
            </a:r>
            <a:r>
              <a:rPr lang="en-US" sz="1100" b="1" u="sng" dirty="0" smtClean="0">
                <a:solidFill>
                  <a:srgbClr val="0000FF"/>
                </a:solidFill>
                <a:latin typeface="+mn-lt"/>
                <a:hlinkClick r:id="rId14"/>
              </a:rPr>
              <a:t>energy.ky.gov</a:t>
            </a:r>
            <a:r>
              <a:rPr lang="en-US" sz="1100" b="1" u="sng" dirty="0" smtClean="0">
                <a:solidFill>
                  <a:srgbClr val="0000FF"/>
                </a:solidFill>
                <a:latin typeface="+mn-lt"/>
              </a:rPr>
              <a:t> </a:t>
            </a:r>
          </a:p>
          <a:p>
            <a:pPr algn="ctr" eaLnBrk="1" hangingPunct="1"/>
            <a:endParaRPr lang="en-US" sz="1400" kern="1200" dirty="0">
              <a:solidFill>
                <a:schemeClr val="tx1"/>
              </a:solidFill>
              <a:latin typeface="Tw Cen MT"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hf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Kenya.stump@ky.gov"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www.nrel.gov/gis/re_econ_potential.html" TargetMode="External"/><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hyperlink" Target="mailto:Kenya.stump@ky.gov"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Renewable Energy in Kentucky</a:t>
            </a:r>
            <a:endParaRPr lang="en-US" dirty="0"/>
          </a:p>
        </p:txBody>
      </p:sp>
      <p:sp>
        <p:nvSpPr>
          <p:cNvPr id="3" name="Subtitle 2"/>
          <p:cNvSpPr>
            <a:spLocks noGrp="1"/>
          </p:cNvSpPr>
          <p:nvPr>
            <p:ph type="subTitle" idx="1"/>
          </p:nvPr>
        </p:nvSpPr>
        <p:spPr>
          <a:xfrm>
            <a:off x="685800" y="3505200"/>
            <a:ext cx="7620000" cy="1752600"/>
          </a:xfrm>
        </p:spPr>
        <p:txBody>
          <a:bodyPr/>
          <a:lstStyle/>
          <a:p>
            <a:r>
              <a:rPr lang="en-US" dirty="0" smtClean="0"/>
              <a:t>Kenya Stump</a:t>
            </a:r>
          </a:p>
          <a:p>
            <a:r>
              <a:rPr lang="en-US" dirty="0" smtClean="0"/>
              <a:t>Energy and Environment Cabinet</a:t>
            </a:r>
          </a:p>
          <a:p>
            <a:r>
              <a:rPr lang="en-US" dirty="0" smtClean="0">
                <a:hlinkClick r:id="rId3"/>
              </a:rPr>
              <a:t>Kenya.stump@ky.gov</a:t>
            </a:r>
            <a:r>
              <a:rPr lang="en-US" dirty="0" smtClean="0"/>
              <a:t> </a:t>
            </a:r>
            <a:endParaRPr lang="en-US" dirty="0"/>
          </a:p>
        </p:txBody>
      </p:sp>
    </p:spTree>
    <p:extLst>
      <p:ext uri="{BB962C8B-B14F-4D97-AF65-F5344CB8AC3E}">
        <p14:creationId xmlns:p14="http://schemas.microsoft.com/office/powerpoint/2010/main" val="33351700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Renewable energy potential</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38AACA35-0E6A-43A0-ABDC-11E8384944B7}" type="slidenum">
              <a:rPr lang="en-US" smtClean="0"/>
              <a:t>10</a:t>
            </a:fld>
            <a:endParaRPr lang="en-US" dirty="0"/>
          </a:p>
        </p:txBody>
      </p:sp>
    </p:spTree>
    <p:extLst>
      <p:ext uri="{BB962C8B-B14F-4D97-AF65-F5344CB8AC3E}">
        <p14:creationId xmlns:p14="http://schemas.microsoft.com/office/powerpoint/2010/main" val="30316226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Kind of Potential?</a:t>
            </a:r>
            <a:endParaRPr lang="en-US" dirty="0"/>
          </a:p>
        </p:txBody>
      </p:sp>
      <p:sp>
        <p:nvSpPr>
          <p:cNvPr id="2" name="Slide Number Placeholder 1"/>
          <p:cNvSpPr>
            <a:spLocks noGrp="1"/>
          </p:cNvSpPr>
          <p:nvPr>
            <p:ph type="sldNum" sz="quarter" idx="12"/>
          </p:nvPr>
        </p:nvSpPr>
        <p:spPr/>
        <p:txBody>
          <a:bodyPr/>
          <a:lstStyle/>
          <a:p>
            <a:fld id="{38AACA35-0E6A-43A0-ABDC-11E8384944B7}" type="slidenum">
              <a:rPr lang="en-US" smtClean="0"/>
              <a:t>11</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4892040"/>
          </a:xfrm>
          <a:prstGeom prst="rect">
            <a:avLst/>
          </a:prstGeom>
        </p:spPr>
      </p:pic>
      <p:sp>
        <p:nvSpPr>
          <p:cNvPr id="5" name="TextBox 4"/>
          <p:cNvSpPr txBox="1"/>
          <p:nvPr/>
        </p:nvSpPr>
        <p:spPr>
          <a:xfrm>
            <a:off x="1905000" y="6019800"/>
            <a:ext cx="6553200" cy="369332"/>
          </a:xfrm>
          <a:prstGeom prst="rect">
            <a:avLst/>
          </a:prstGeom>
          <a:noFill/>
        </p:spPr>
        <p:txBody>
          <a:bodyPr wrap="square" rtlCol="0">
            <a:spAutoFit/>
          </a:bodyPr>
          <a:lstStyle/>
          <a:p>
            <a:r>
              <a:rPr lang="en-US" dirty="0">
                <a:hlinkClick r:id="rId3"/>
              </a:rPr>
              <a:t>http://</a:t>
            </a:r>
            <a:r>
              <a:rPr lang="en-US" dirty="0" smtClean="0">
                <a:hlinkClick r:id="rId3"/>
              </a:rPr>
              <a:t>www.nrel.gov/gis/re_econ_potential.html</a:t>
            </a:r>
            <a:r>
              <a:rPr lang="en-US" dirty="0" smtClean="0"/>
              <a:t> </a:t>
            </a:r>
            <a:endParaRPr lang="en-US" dirty="0"/>
          </a:p>
        </p:txBody>
      </p:sp>
    </p:spTree>
    <p:extLst>
      <p:ext uri="{BB962C8B-B14F-4D97-AF65-F5344CB8AC3E}">
        <p14:creationId xmlns:p14="http://schemas.microsoft.com/office/powerpoint/2010/main" val="28291651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 Potential</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38AACA35-0E6A-43A0-ABDC-11E8384944B7}" type="slidenum">
              <a:rPr lang="en-US" smtClean="0"/>
              <a:t>12</a:t>
            </a:fld>
            <a:endParaRPr lang="en-US" dirty="0"/>
          </a:p>
        </p:txBody>
      </p:sp>
    </p:spTree>
    <p:extLst>
      <p:ext uri="{BB962C8B-B14F-4D97-AF65-F5344CB8AC3E}">
        <p14:creationId xmlns:p14="http://schemas.microsoft.com/office/powerpoint/2010/main" val="9429541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8AACA35-0E6A-43A0-ABDC-11E8384944B7}" type="slidenum">
              <a:rPr lang="en-US" smtClean="0"/>
              <a:t>13</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533400"/>
            <a:ext cx="7104529" cy="5489863"/>
          </a:xfrm>
          <a:prstGeom prst="rect">
            <a:avLst/>
          </a:prstGeom>
        </p:spPr>
      </p:pic>
    </p:spTree>
    <p:extLst>
      <p:ext uri="{BB962C8B-B14F-4D97-AF65-F5344CB8AC3E}">
        <p14:creationId xmlns:p14="http://schemas.microsoft.com/office/powerpoint/2010/main" val="14782516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381000"/>
            <a:ext cx="7543799" cy="5829299"/>
          </a:xfrm>
          <a:prstGeom prst="rect">
            <a:avLst/>
          </a:prstGeom>
        </p:spPr>
      </p:pic>
    </p:spTree>
    <p:extLst>
      <p:ext uri="{BB962C8B-B14F-4D97-AF65-F5344CB8AC3E}">
        <p14:creationId xmlns:p14="http://schemas.microsoft.com/office/powerpoint/2010/main" val="2491799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entucky wind resource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81000"/>
            <a:ext cx="7454883" cy="5762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0398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nrel.gov/gis/images/biomass_2014/national_biomass_solid_total_2014-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381000"/>
            <a:ext cx="7176247" cy="5545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2661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nrel.gov/gis/images/biomass_2014/National-Biomass-Biogas-2014-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685800"/>
            <a:ext cx="7061947" cy="5456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1479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457200"/>
            <a:ext cx="7333129" cy="5666509"/>
          </a:xfrm>
          <a:prstGeom prst="rect">
            <a:avLst/>
          </a:prstGeom>
        </p:spPr>
      </p:pic>
      <p:sp>
        <p:nvSpPr>
          <p:cNvPr id="2" name="Title 1"/>
          <p:cNvSpPr>
            <a:spLocks noGrp="1"/>
          </p:cNvSpPr>
          <p:nvPr>
            <p:ph type="title"/>
          </p:nvPr>
        </p:nvSpPr>
        <p:spPr/>
        <p:txBody>
          <a:bodyPr>
            <a:normAutofit/>
          </a:bodyPr>
          <a:lstStyle/>
          <a:p>
            <a:r>
              <a:rPr lang="en-US" dirty="0" smtClean="0"/>
              <a:t>Landfill Gas to Energy Potential</a:t>
            </a:r>
            <a:endParaRPr lang="en-US" dirty="0"/>
          </a:p>
        </p:txBody>
      </p:sp>
      <p:sp>
        <p:nvSpPr>
          <p:cNvPr id="3" name="Slide Number Placeholder 2"/>
          <p:cNvSpPr>
            <a:spLocks noGrp="1"/>
          </p:cNvSpPr>
          <p:nvPr>
            <p:ph type="sldNum" sz="quarter" idx="12"/>
          </p:nvPr>
        </p:nvSpPr>
        <p:spPr/>
        <p:txBody>
          <a:bodyPr/>
          <a:lstStyle/>
          <a:p>
            <a:fld id="{38AACA35-0E6A-43A0-ABDC-11E8384944B7}" type="slidenum">
              <a:rPr lang="en-US" smtClean="0"/>
              <a:t>18</a:t>
            </a:fld>
            <a:endParaRPr lang="en-US" dirty="0"/>
          </a:p>
        </p:txBody>
      </p:sp>
    </p:spTree>
    <p:extLst>
      <p:ext uri="{BB962C8B-B14F-4D97-AF65-F5344CB8AC3E}">
        <p14:creationId xmlns:p14="http://schemas.microsoft.com/office/powerpoint/2010/main" val="11198399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533400"/>
            <a:ext cx="7086600" cy="5476009"/>
          </a:xfrm>
          <a:prstGeom prst="rect">
            <a:avLst/>
          </a:prstGeom>
        </p:spPr>
      </p:pic>
      <p:sp>
        <p:nvSpPr>
          <p:cNvPr id="2" name="Title 1"/>
          <p:cNvSpPr>
            <a:spLocks noGrp="1"/>
          </p:cNvSpPr>
          <p:nvPr>
            <p:ph type="title"/>
          </p:nvPr>
        </p:nvSpPr>
        <p:spPr>
          <a:xfrm>
            <a:off x="457200" y="381000"/>
            <a:ext cx="8229600" cy="990600"/>
          </a:xfrm>
        </p:spPr>
        <p:txBody>
          <a:bodyPr/>
          <a:lstStyle/>
          <a:p>
            <a:r>
              <a:rPr lang="en-US" dirty="0" smtClean="0"/>
              <a:t>Non-Powered Dams</a:t>
            </a:r>
            <a:endParaRPr lang="en-US" dirty="0"/>
          </a:p>
        </p:txBody>
      </p:sp>
      <p:sp>
        <p:nvSpPr>
          <p:cNvPr id="6" name="Rectangle 5"/>
          <p:cNvSpPr/>
          <p:nvPr/>
        </p:nvSpPr>
        <p:spPr>
          <a:xfrm>
            <a:off x="2743200" y="5681952"/>
            <a:ext cx="6134100" cy="369332"/>
          </a:xfrm>
          <a:prstGeom prst="rect">
            <a:avLst/>
          </a:prstGeom>
        </p:spPr>
        <p:txBody>
          <a:bodyPr wrap="square">
            <a:spAutoFit/>
          </a:bodyPr>
          <a:lstStyle/>
          <a:p>
            <a:r>
              <a:rPr lang="en-US" dirty="0"/>
              <a:t>http://www1.eere.energy.gov/water/pdfs/npd_report.pdf</a:t>
            </a:r>
          </a:p>
        </p:txBody>
      </p:sp>
    </p:spTree>
    <p:extLst>
      <p:ext uri="{BB962C8B-B14F-4D97-AF65-F5344CB8AC3E}">
        <p14:creationId xmlns:p14="http://schemas.microsoft.com/office/powerpoint/2010/main" val="8755797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a:t>
            </a:r>
            <a:r>
              <a:rPr lang="en-US" dirty="0" smtClean="0"/>
              <a:t>State of Renewable energy</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38AACA35-0E6A-43A0-ABDC-11E8384944B7}" type="slidenum">
              <a:rPr lang="en-US" smtClean="0"/>
              <a:t>2</a:t>
            </a:fld>
            <a:endParaRPr lang="en-US" dirty="0"/>
          </a:p>
        </p:txBody>
      </p:sp>
    </p:spTree>
    <p:extLst>
      <p:ext uri="{BB962C8B-B14F-4D97-AF65-F5344CB8AC3E}">
        <p14:creationId xmlns:p14="http://schemas.microsoft.com/office/powerpoint/2010/main" val="14102705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093" y="457200"/>
            <a:ext cx="8229600" cy="990600"/>
          </a:xfrm>
        </p:spPr>
        <p:txBody>
          <a:bodyPr/>
          <a:lstStyle/>
          <a:p>
            <a:r>
              <a:rPr lang="en-US" dirty="0" smtClean="0"/>
              <a:t>Enhanced Geothermal Potential</a:t>
            </a:r>
            <a:endParaRPr lang="en-US" dirty="0"/>
          </a:p>
        </p:txBody>
      </p:sp>
      <p:sp>
        <p:nvSpPr>
          <p:cNvPr id="3" name="Slide Number Placeholder 2"/>
          <p:cNvSpPr>
            <a:spLocks noGrp="1"/>
          </p:cNvSpPr>
          <p:nvPr>
            <p:ph type="sldNum" sz="quarter" idx="12"/>
          </p:nvPr>
        </p:nvSpPr>
        <p:spPr/>
        <p:txBody>
          <a:bodyPr/>
          <a:lstStyle/>
          <a:p>
            <a:fld id="{38AACA35-0E6A-43A0-ABDC-11E8384944B7}" type="slidenum">
              <a:rPr lang="en-US" smtClean="0"/>
              <a:t>20</a:t>
            </a:fld>
            <a:endParaRPr lang="en-US"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95400"/>
            <a:ext cx="8061479" cy="477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95400"/>
            <a:ext cx="2190750" cy="188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77366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Technical Potential</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38AACA35-0E6A-43A0-ABDC-11E8384944B7}" type="slidenum">
              <a:rPr lang="en-US" smtClean="0"/>
              <a:t>21</a:t>
            </a:fld>
            <a:endParaRPr lang="en-US" dirty="0"/>
          </a:p>
        </p:txBody>
      </p:sp>
    </p:spTree>
    <p:extLst>
      <p:ext uri="{BB962C8B-B14F-4D97-AF65-F5344CB8AC3E}">
        <p14:creationId xmlns:p14="http://schemas.microsoft.com/office/powerpoint/2010/main" val="30606779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a:xfrm>
            <a:off x="512474" y="330177"/>
            <a:ext cx="8229600" cy="584200"/>
          </a:xfrm>
          <a:prstGeom prst="rect">
            <a:avLst/>
          </a:prstGeom>
        </p:spPr>
        <p:txBody>
          <a:bodyPr/>
          <a:lstStyle/>
          <a:p>
            <a:pPr fontAlgn="auto">
              <a:spcAft>
                <a:spcPts val="0"/>
              </a:spcAft>
              <a:defRPr/>
            </a:pPr>
            <a:r>
              <a:rPr lang="en-US" sz="3200" b="1" dirty="0">
                <a:latin typeface="Arial" pitchFamily="34" charset="0"/>
                <a:ea typeface="+mj-ea"/>
                <a:cs typeface="Arial" pitchFamily="34" charset="0"/>
              </a:rPr>
              <a:t>U.S. Renewable Resources</a:t>
            </a:r>
          </a:p>
        </p:txBody>
      </p:sp>
      <p:pic>
        <p:nvPicPr>
          <p:cNvPr id="24" name="Picture 23" descr="a10_ases_july2012_v2-7b.jpg"/>
          <p:cNvPicPr>
            <a:picLocks noChangeAspect="1"/>
          </p:cNvPicPr>
          <p:nvPr/>
        </p:nvPicPr>
        <p:blipFill>
          <a:blip r:embed="rId3" cstate="print"/>
          <a:srcRect l="10000" t="11765" r="7273" b="9412"/>
          <a:stretch>
            <a:fillRect/>
          </a:stretch>
        </p:blipFill>
        <p:spPr>
          <a:xfrm>
            <a:off x="777241" y="914400"/>
            <a:ext cx="7700069" cy="5669280"/>
          </a:xfrm>
          <a:prstGeom prst="rect">
            <a:avLst/>
          </a:prstGeom>
        </p:spPr>
      </p:pic>
      <p:pic>
        <p:nvPicPr>
          <p:cNvPr id="25" name="Picture 24" descr="a10_ases_july2012_v2-6b.jpg"/>
          <p:cNvPicPr>
            <a:picLocks noChangeAspect="1"/>
          </p:cNvPicPr>
          <p:nvPr/>
        </p:nvPicPr>
        <p:blipFill>
          <a:blip r:embed="rId4" cstate="print"/>
          <a:srcRect l="10000" t="11765" r="7273" b="9412"/>
          <a:stretch>
            <a:fillRect/>
          </a:stretch>
        </p:blipFill>
        <p:spPr>
          <a:xfrm>
            <a:off x="777240" y="914377"/>
            <a:ext cx="7700069" cy="5669280"/>
          </a:xfrm>
          <a:prstGeom prst="rect">
            <a:avLst/>
          </a:prstGeom>
        </p:spPr>
      </p:pic>
      <p:pic>
        <p:nvPicPr>
          <p:cNvPr id="26" name="Picture 25" descr="a10_ases_july2012_v2-5b.jpg"/>
          <p:cNvPicPr>
            <a:picLocks noChangeAspect="1"/>
          </p:cNvPicPr>
          <p:nvPr/>
        </p:nvPicPr>
        <p:blipFill>
          <a:blip r:embed="rId5" cstate="print"/>
          <a:srcRect l="10000" t="11765" r="7273" b="9412"/>
          <a:stretch>
            <a:fillRect/>
          </a:stretch>
        </p:blipFill>
        <p:spPr>
          <a:xfrm>
            <a:off x="777240" y="914400"/>
            <a:ext cx="7700070" cy="5669280"/>
          </a:xfrm>
          <a:prstGeom prst="rect">
            <a:avLst/>
          </a:prstGeom>
        </p:spPr>
      </p:pic>
      <p:pic>
        <p:nvPicPr>
          <p:cNvPr id="27" name="Picture 26" descr="a10_ases_july2012_v2-4b.jpg"/>
          <p:cNvPicPr>
            <a:picLocks noChangeAspect="1"/>
          </p:cNvPicPr>
          <p:nvPr/>
        </p:nvPicPr>
        <p:blipFill>
          <a:blip r:embed="rId6" cstate="print"/>
          <a:srcRect l="10000" t="11765" r="7273" b="9412"/>
          <a:stretch>
            <a:fillRect/>
          </a:stretch>
        </p:blipFill>
        <p:spPr>
          <a:xfrm>
            <a:off x="777240" y="914400"/>
            <a:ext cx="7700070" cy="5669280"/>
          </a:xfrm>
          <a:prstGeom prst="rect">
            <a:avLst/>
          </a:prstGeom>
        </p:spPr>
      </p:pic>
      <p:pic>
        <p:nvPicPr>
          <p:cNvPr id="28" name="Picture 27" descr="a10_ases_july2012_v2-3b.jpg"/>
          <p:cNvPicPr>
            <a:picLocks noChangeAspect="1"/>
          </p:cNvPicPr>
          <p:nvPr/>
        </p:nvPicPr>
        <p:blipFill>
          <a:blip r:embed="rId7" cstate="print"/>
          <a:srcRect l="10000" t="11765" r="7273" b="9412"/>
          <a:stretch>
            <a:fillRect/>
          </a:stretch>
        </p:blipFill>
        <p:spPr>
          <a:xfrm>
            <a:off x="777240" y="914400"/>
            <a:ext cx="7700070" cy="5669280"/>
          </a:xfrm>
          <a:prstGeom prst="rect">
            <a:avLst/>
          </a:prstGeom>
        </p:spPr>
      </p:pic>
      <p:pic>
        <p:nvPicPr>
          <p:cNvPr id="29" name="Picture 28" descr="a10_ases_july2012_v2-2b.jpg"/>
          <p:cNvPicPr>
            <a:picLocks noChangeAspect="1"/>
          </p:cNvPicPr>
          <p:nvPr/>
        </p:nvPicPr>
        <p:blipFill>
          <a:blip r:embed="rId8" cstate="print"/>
          <a:srcRect l="10000" t="11765" r="7273" b="9412"/>
          <a:stretch>
            <a:fillRect/>
          </a:stretch>
        </p:blipFill>
        <p:spPr>
          <a:xfrm>
            <a:off x="777240" y="914400"/>
            <a:ext cx="7700070" cy="5669280"/>
          </a:xfrm>
          <a:prstGeom prst="rect">
            <a:avLst/>
          </a:prstGeom>
        </p:spPr>
      </p:pic>
      <p:pic>
        <p:nvPicPr>
          <p:cNvPr id="30" name="Picture 29" descr="a10_ases_july2012_v2-1b.jpg"/>
          <p:cNvPicPr>
            <a:picLocks noChangeAspect="1"/>
          </p:cNvPicPr>
          <p:nvPr/>
        </p:nvPicPr>
        <p:blipFill>
          <a:blip r:embed="rId9" cstate="print"/>
          <a:srcRect l="10000" t="11765" r="7273" b="9412"/>
          <a:stretch>
            <a:fillRect/>
          </a:stretch>
        </p:blipFill>
        <p:spPr>
          <a:xfrm>
            <a:off x="777240" y="914400"/>
            <a:ext cx="7700070" cy="5669280"/>
          </a:xfrm>
          <a:prstGeom prst="rect">
            <a:avLst/>
          </a:prstGeom>
        </p:spPr>
      </p:pic>
      <p:pic>
        <p:nvPicPr>
          <p:cNvPr id="31" name="Picture 30" descr="a10_ases_july2012_v2b.jpg"/>
          <p:cNvPicPr>
            <a:picLocks noChangeAspect="1"/>
          </p:cNvPicPr>
          <p:nvPr/>
        </p:nvPicPr>
        <p:blipFill>
          <a:blip r:embed="rId10" cstate="print"/>
          <a:srcRect l="10000" t="11765" r="7273" b="9412"/>
          <a:stretch>
            <a:fillRect/>
          </a:stretch>
        </p:blipFill>
        <p:spPr>
          <a:xfrm>
            <a:off x="777240" y="914400"/>
            <a:ext cx="7700070" cy="5669280"/>
          </a:xfrm>
          <a:prstGeom prst="rect">
            <a:avLst/>
          </a:prstGeom>
        </p:spPr>
      </p:pic>
      <p:pic>
        <p:nvPicPr>
          <p:cNvPr id="32" name="Picture 31" descr="a10_ases_july2012_v-trans2b.jpg"/>
          <p:cNvPicPr>
            <a:picLocks noChangeAspect="1"/>
          </p:cNvPicPr>
          <p:nvPr/>
        </p:nvPicPr>
        <p:blipFill>
          <a:blip r:embed="rId11" cstate="print"/>
          <a:srcRect l="10000" t="11765" r="7273" b="9412"/>
          <a:stretch>
            <a:fillRect/>
          </a:stretch>
        </p:blipFill>
        <p:spPr>
          <a:xfrm>
            <a:off x="777240" y="914400"/>
            <a:ext cx="7700119" cy="5669280"/>
          </a:xfrm>
          <a:prstGeom prst="rect">
            <a:avLst/>
          </a:prstGeom>
        </p:spPr>
      </p:pic>
      <p:graphicFrame>
        <p:nvGraphicFramePr>
          <p:cNvPr id="14" name="Group 71"/>
          <p:cNvGraphicFramePr>
            <a:graphicFrameLocks noGrp="1"/>
          </p:cNvGraphicFramePr>
          <p:nvPr/>
        </p:nvGraphicFramePr>
        <p:xfrm>
          <a:off x="1447800" y="2362200"/>
          <a:ext cx="6400800" cy="1414064"/>
        </p:xfrm>
        <a:graphic>
          <a:graphicData uri="http://schemas.openxmlformats.org/drawingml/2006/table">
            <a:tbl>
              <a:tblPr/>
              <a:tblGrid>
                <a:gridCol w="1036638"/>
                <a:gridCol w="1096962"/>
                <a:gridCol w="973138"/>
                <a:gridCol w="1160462"/>
                <a:gridCol w="1066800"/>
                <a:gridCol w="1066800"/>
              </a:tblGrid>
              <a:tr h="1579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2060"/>
                          </a:solidFill>
                          <a:effectLst/>
                          <a:latin typeface="Arial" charset="0"/>
                        </a:rPr>
                        <a:t>Resource</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FFFFFF"/>
                          </a:solidFill>
                          <a:effectLst/>
                          <a:latin typeface="Arial" charset="0"/>
                        </a:rPr>
                        <a:t>Solar PV/CSP)</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505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FFFFFF"/>
                          </a:solidFill>
                          <a:effectLst/>
                          <a:latin typeface="Arial" charset="0"/>
                        </a:rPr>
                        <a:t>Wind</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959A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FFFFFF"/>
                          </a:solidFill>
                          <a:effectLst/>
                          <a:latin typeface="Arial" charset="0"/>
                        </a:rPr>
                        <a:t>Geothermal</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7030A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FFFFFF"/>
                          </a:solidFill>
                          <a:effectLst/>
                          <a:latin typeface="Arial" charset="0"/>
                        </a:rPr>
                        <a:t>Water Power</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9A3B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err="1" smtClean="0">
                          <a:ln>
                            <a:noFill/>
                          </a:ln>
                          <a:solidFill>
                            <a:srgbClr val="FFFFFF"/>
                          </a:solidFill>
                          <a:effectLst/>
                          <a:latin typeface="Arial" charset="0"/>
                        </a:rPr>
                        <a:t>Biopower</a:t>
                      </a:r>
                      <a:endParaRPr kumimoji="0" lang="en-US" sz="1100" b="1" i="0" u="none" strike="noStrike" cap="none" normalizeH="0" baseline="0" dirty="0" smtClean="0">
                        <a:ln>
                          <a:noFill/>
                        </a:ln>
                        <a:solidFill>
                          <a:srgbClr val="FFFFFF"/>
                        </a:solidFill>
                        <a:effectLst/>
                        <a:latin typeface="Arial" charset="0"/>
                      </a:endParaRP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2D050"/>
                    </a:solidFill>
                  </a:tcPr>
                </a:tc>
              </a:tr>
              <a:tr h="76418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charset="0"/>
                        </a:rPr>
                        <a:t>Theoretical Potential</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rPr>
                        <a:t>155,000 GW (PV)</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rPr>
                        <a:t>38,000GW (CSP)</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rPr>
                        <a:t>11,000 GW (onshore)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rPr>
                        <a:t>4,200 GW (offshore to 50 nm)</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Arial" charset="0"/>
                      </a:endParaRP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rPr>
                        <a:t>38 GW (conventional) 4,000 GW (EGS)</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rPr>
                        <a:t>68 GW</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rPr>
                        <a:t>62 GW</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r>
            </a:tbl>
          </a:graphicData>
        </a:graphic>
      </p:graphicFrame>
      <p:sp>
        <p:nvSpPr>
          <p:cNvPr id="22" name="TextBox 21"/>
          <p:cNvSpPr txBox="1"/>
          <p:nvPr/>
        </p:nvSpPr>
        <p:spPr>
          <a:xfrm>
            <a:off x="7852364" y="2971800"/>
            <a:ext cx="1194558" cy="861774"/>
          </a:xfrm>
          <a:prstGeom prst="rect">
            <a:avLst/>
          </a:prstGeom>
          <a:noFill/>
        </p:spPr>
        <p:txBody>
          <a:bodyPr wrap="none" rtlCol="0">
            <a:spAutoFit/>
          </a:bodyPr>
          <a:lstStyle/>
          <a:p>
            <a:r>
              <a:rPr lang="en-US" sz="1000" i="1" dirty="0" smtClean="0">
                <a:solidFill>
                  <a:schemeClr val="accent5">
                    <a:lumMod val="50000"/>
                  </a:schemeClr>
                </a:solidFill>
              </a:rPr>
              <a:t>Technical potential </a:t>
            </a:r>
          </a:p>
          <a:p>
            <a:r>
              <a:rPr lang="en-US" sz="1000" i="1" dirty="0" smtClean="0">
                <a:solidFill>
                  <a:schemeClr val="accent5">
                    <a:lumMod val="50000"/>
                  </a:schemeClr>
                </a:solidFill>
              </a:rPr>
              <a:t>sources and </a:t>
            </a:r>
          </a:p>
          <a:p>
            <a:r>
              <a:rPr lang="en-US" sz="1000" i="1" dirty="0" smtClean="0">
                <a:solidFill>
                  <a:schemeClr val="accent5">
                    <a:lumMod val="50000"/>
                  </a:schemeClr>
                </a:solidFill>
              </a:rPr>
              <a:t>assumptions are </a:t>
            </a:r>
          </a:p>
          <a:p>
            <a:r>
              <a:rPr lang="en-US" sz="1000" i="1" dirty="0" smtClean="0">
                <a:solidFill>
                  <a:schemeClr val="accent5">
                    <a:lumMod val="50000"/>
                  </a:schemeClr>
                </a:solidFill>
              </a:rPr>
              <a:t>listed in the slide</a:t>
            </a:r>
          </a:p>
          <a:p>
            <a:r>
              <a:rPr lang="en-US" sz="1000" i="1" dirty="0" smtClean="0">
                <a:solidFill>
                  <a:schemeClr val="accent5">
                    <a:lumMod val="50000"/>
                  </a:schemeClr>
                </a:solidFill>
              </a:rPr>
              <a:t>notes.</a:t>
            </a:r>
            <a:endParaRPr lang="en-US" sz="1000" i="1" dirty="0">
              <a:solidFill>
                <a:schemeClr val="accent5">
                  <a:lumMod val="50000"/>
                </a:schemeClr>
              </a:solidFill>
            </a:endParaRPr>
          </a:p>
        </p:txBody>
      </p:sp>
      <p:pic>
        <p:nvPicPr>
          <p:cNvPr id="23" name="Picture 22" descr="nrel_logo_large.jpg"/>
          <p:cNvPicPr>
            <a:picLocks noChangeAspect="1"/>
          </p:cNvPicPr>
          <p:nvPr/>
        </p:nvPicPr>
        <p:blipFill>
          <a:blip r:embed="rId12" cstate="print"/>
          <a:srcRect l="6627" t="-10909" r="7796" b="14182"/>
          <a:stretch>
            <a:fillRect/>
          </a:stretch>
        </p:blipFill>
        <p:spPr>
          <a:xfrm>
            <a:off x="7634832" y="6142940"/>
            <a:ext cx="1204368" cy="4864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Economic </a:t>
            </a:r>
            <a:r>
              <a:rPr lang="en-US" dirty="0" smtClean="0"/>
              <a:t>Potential</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38AACA35-0E6A-43A0-ABDC-11E8384944B7}" type="slidenum">
              <a:rPr lang="en-US" smtClean="0"/>
              <a:t>23</a:t>
            </a:fld>
            <a:endParaRPr lang="en-US" dirty="0"/>
          </a:p>
        </p:txBody>
      </p:sp>
    </p:spTree>
    <p:extLst>
      <p:ext uri="{BB962C8B-B14F-4D97-AF65-F5344CB8AC3E}">
        <p14:creationId xmlns:p14="http://schemas.microsoft.com/office/powerpoint/2010/main" val="15193605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NREL Estimates</a:t>
            </a:r>
            <a:endParaRPr lang="en-US" dirty="0"/>
          </a:p>
        </p:txBody>
      </p:sp>
      <p:sp>
        <p:nvSpPr>
          <p:cNvPr id="3" name="Slide Number Placeholder 2"/>
          <p:cNvSpPr>
            <a:spLocks noGrp="1"/>
          </p:cNvSpPr>
          <p:nvPr>
            <p:ph type="sldNum" sz="quarter" idx="12"/>
          </p:nvPr>
        </p:nvSpPr>
        <p:spPr/>
        <p:txBody>
          <a:bodyPr/>
          <a:lstStyle/>
          <a:p>
            <a:fld id="{38AACA35-0E6A-43A0-ABDC-11E8384944B7}" type="slidenum">
              <a:rPr lang="en-US" smtClean="0"/>
              <a:t>24</a:t>
            </a:fld>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133600"/>
            <a:ext cx="8837105"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09600" y="1487269"/>
            <a:ext cx="7315200" cy="369332"/>
          </a:xfrm>
          <a:prstGeom prst="rect">
            <a:avLst/>
          </a:prstGeom>
        </p:spPr>
        <p:txBody>
          <a:bodyPr wrap="square">
            <a:spAutoFit/>
          </a:bodyPr>
          <a:lstStyle/>
          <a:p>
            <a:r>
              <a:rPr lang="en-US" dirty="0"/>
              <a:t>http://www.nrel.gov/gis/re_econ_potential.html</a:t>
            </a:r>
          </a:p>
        </p:txBody>
      </p:sp>
    </p:spTree>
    <p:extLst>
      <p:ext uri="{BB962C8B-B14F-4D97-AF65-F5344CB8AC3E}">
        <p14:creationId xmlns:p14="http://schemas.microsoft.com/office/powerpoint/2010/main" val="14494317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Opportunities &amp; Challenges</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38AACA35-0E6A-43A0-ABDC-11E8384944B7}" type="slidenum">
              <a:rPr lang="en-US" smtClean="0"/>
              <a:t>25</a:t>
            </a:fld>
            <a:endParaRPr lang="en-US" dirty="0"/>
          </a:p>
        </p:txBody>
      </p:sp>
    </p:spTree>
    <p:extLst>
      <p:ext uri="{BB962C8B-B14F-4D97-AF65-F5344CB8AC3E}">
        <p14:creationId xmlns:p14="http://schemas.microsoft.com/office/powerpoint/2010/main" val="14975495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Drivers for RE Development</a:t>
            </a:r>
            <a:endParaRPr lang="en-US" dirty="0"/>
          </a:p>
        </p:txBody>
      </p:sp>
      <p:sp>
        <p:nvSpPr>
          <p:cNvPr id="3" name="Content Placeholder 2"/>
          <p:cNvSpPr>
            <a:spLocks noGrp="1"/>
          </p:cNvSpPr>
          <p:nvPr>
            <p:ph idx="1"/>
          </p:nvPr>
        </p:nvSpPr>
        <p:spPr>
          <a:xfrm>
            <a:off x="468086" y="1371600"/>
            <a:ext cx="8229600" cy="4876800"/>
          </a:xfrm>
        </p:spPr>
        <p:txBody>
          <a:bodyPr/>
          <a:lstStyle/>
          <a:p>
            <a:r>
              <a:rPr lang="en-US" dirty="0" smtClean="0"/>
              <a:t>Public Image\Customer Expectations</a:t>
            </a:r>
          </a:p>
          <a:p>
            <a:r>
              <a:rPr lang="en-US" dirty="0" smtClean="0"/>
              <a:t>Corporate Sustainability Goals</a:t>
            </a:r>
          </a:p>
          <a:p>
            <a:r>
              <a:rPr lang="en-US" dirty="0" smtClean="0"/>
              <a:t>Energy Security or Independence</a:t>
            </a:r>
          </a:p>
          <a:p>
            <a:r>
              <a:rPr lang="en-US" dirty="0" smtClean="0"/>
              <a:t>Economic Reasons</a:t>
            </a:r>
          </a:p>
          <a:p>
            <a:r>
              <a:rPr lang="en-US" dirty="0"/>
              <a:t>H</a:t>
            </a:r>
            <a:r>
              <a:rPr lang="en-US" dirty="0" smtClean="0"/>
              <a:t>edge against rising energy costs.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72" y="3581400"/>
            <a:ext cx="9144000" cy="2814735"/>
          </a:xfrm>
          <a:prstGeom prst="rect">
            <a:avLst/>
          </a:prstGeom>
        </p:spPr>
      </p:pic>
    </p:spTree>
    <p:extLst>
      <p:ext uri="{BB962C8B-B14F-4D97-AF65-F5344CB8AC3E}">
        <p14:creationId xmlns:p14="http://schemas.microsoft.com/office/powerpoint/2010/main" val="2953686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0999"/>
            <a:ext cx="8839200" cy="6450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41508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8AACA35-0E6A-43A0-ABDC-11E8384944B7}" type="slidenum">
              <a:rPr lang="en-US" smtClean="0"/>
              <a:t>28</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143000"/>
            <a:ext cx="8542896" cy="4264020"/>
          </a:xfrm>
          <a:prstGeom prst="rect">
            <a:avLst/>
          </a:prstGeom>
        </p:spPr>
      </p:pic>
      <p:sp>
        <p:nvSpPr>
          <p:cNvPr id="4" name="Rectangle 3"/>
          <p:cNvSpPr/>
          <p:nvPr/>
        </p:nvSpPr>
        <p:spPr>
          <a:xfrm>
            <a:off x="1295400" y="5638800"/>
            <a:ext cx="6934200" cy="369332"/>
          </a:xfrm>
          <a:prstGeom prst="rect">
            <a:avLst/>
          </a:prstGeom>
        </p:spPr>
        <p:txBody>
          <a:bodyPr wrap="square">
            <a:spAutoFit/>
          </a:bodyPr>
          <a:lstStyle/>
          <a:p>
            <a:r>
              <a:rPr lang="en-US" dirty="0"/>
              <a:t>https://www.eia.gov/todayinenergy/detail.cfm?id=25432</a:t>
            </a:r>
          </a:p>
        </p:txBody>
      </p:sp>
    </p:spTree>
    <p:extLst>
      <p:ext uri="{BB962C8B-B14F-4D97-AF65-F5344CB8AC3E}">
        <p14:creationId xmlns:p14="http://schemas.microsoft.com/office/powerpoint/2010/main" val="32024662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8AACA35-0E6A-43A0-ABDC-11E8384944B7}" type="slidenum">
              <a:rPr lang="en-US" smtClean="0"/>
              <a:t>29</a:t>
            </a:fld>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685800"/>
            <a:ext cx="7184571" cy="5555081"/>
          </a:xfrm>
          <a:prstGeom prst="rect">
            <a:avLst/>
          </a:prstGeom>
        </p:spPr>
      </p:pic>
    </p:spTree>
    <p:extLst>
      <p:ext uri="{BB962C8B-B14F-4D97-AF65-F5344CB8AC3E}">
        <p14:creationId xmlns:p14="http://schemas.microsoft.com/office/powerpoint/2010/main" val="3592708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hydro-temp.com/images/pg_28_crystallinefxd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1273" y="3962400"/>
            <a:ext cx="3456155" cy="2286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52400" y="228600"/>
            <a:ext cx="8229600" cy="990600"/>
          </a:xfrm>
        </p:spPr>
        <p:txBody>
          <a:bodyPr/>
          <a:lstStyle/>
          <a:p>
            <a:r>
              <a:rPr lang="en-US" dirty="0" smtClean="0"/>
              <a:t>Fast Facts</a:t>
            </a:r>
            <a:endParaRPr lang="en-US" dirty="0"/>
          </a:p>
        </p:txBody>
      </p:sp>
      <p:sp>
        <p:nvSpPr>
          <p:cNvPr id="5" name="Content Placeholder 4"/>
          <p:cNvSpPr>
            <a:spLocks noGrp="1"/>
          </p:cNvSpPr>
          <p:nvPr>
            <p:ph idx="1"/>
          </p:nvPr>
        </p:nvSpPr>
        <p:spPr>
          <a:xfrm>
            <a:off x="76200" y="1120249"/>
            <a:ext cx="8915400" cy="4419600"/>
          </a:xfrm>
        </p:spPr>
        <p:txBody>
          <a:bodyPr>
            <a:normAutofit/>
          </a:bodyPr>
          <a:lstStyle/>
          <a:p>
            <a:r>
              <a:rPr lang="en-US" dirty="0"/>
              <a:t>A</a:t>
            </a:r>
            <a:r>
              <a:rPr lang="en-US" dirty="0" smtClean="0"/>
              <a:t>round 4% of net electricity generation in Kentucky comes from renewable sources.</a:t>
            </a:r>
          </a:p>
          <a:p>
            <a:r>
              <a:rPr lang="en-US" dirty="0" smtClean="0"/>
              <a:t>Hydroelectricity accounts for almost all of RE generation.</a:t>
            </a:r>
          </a:p>
          <a:p>
            <a:r>
              <a:rPr lang="en-US" dirty="0" smtClean="0"/>
              <a:t>Geothermal, wood, and solar are showing strong growth rates for residential energy demands. </a:t>
            </a:r>
          </a:p>
          <a:p>
            <a:r>
              <a:rPr lang="en-US" dirty="0" smtClean="0"/>
              <a:t>Distributed generation sources have grown to almost 20 MW statewide, including the nation’s first net zero school in Warren County. </a:t>
            </a:r>
          </a:p>
          <a:p>
            <a:endParaRPr lang="en-US" dirty="0"/>
          </a:p>
        </p:txBody>
      </p:sp>
      <p:sp>
        <p:nvSpPr>
          <p:cNvPr id="2" name="Slide Number Placeholder 1"/>
          <p:cNvSpPr>
            <a:spLocks noGrp="1"/>
          </p:cNvSpPr>
          <p:nvPr>
            <p:ph type="sldNum" sz="quarter" idx="12"/>
          </p:nvPr>
        </p:nvSpPr>
        <p:spPr/>
        <p:txBody>
          <a:bodyPr/>
          <a:lstStyle/>
          <a:p>
            <a:fld id="{38AACA35-0E6A-43A0-ABDC-11E8384944B7}" type="slidenum">
              <a:rPr lang="en-US" smtClean="0"/>
              <a:t>3</a:t>
            </a:fld>
            <a:endParaRPr lang="en-US" dirty="0"/>
          </a:p>
        </p:txBody>
      </p:sp>
    </p:spTree>
    <p:extLst>
      <p:ext uri="{BB962C8B-B14F-4D97-AF65-F5344CB8AC3E}">
        <p14:creationId xmlns:p14="http://schemas.microsoft.com/office/powerpoint/2010/main" val="14573505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8AACA35-0E6A-43A0-ABDC-11E8384944B7}" type="slidenum">
              <a:rPr lang="en-US" smtClean="0"/>
              <a:t>30</a:t>
            </a:fld>
            <a:endParaRPr lang="en-US" dirty="0"/>
          </a:p>
        </p:txBody>
      </p:sp>
      <p:pic>
        <p:nvPicPr>
          <p:cNvPr id="2050" name="Picture 2" descr="C:\Users\kenya_stump\Downloads\Average_retail_price_of_electricity%2C_annu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047" y="509952"/>
            <a:ext cx="8761905" cy="5838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2008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1451792042"/>
              </p:ext>
            </p:extLst>
          </p:nvPr>
        </p:nvGraphicFramePr>
        <p:xfrm>
          <a:off x="228600" y="609600"/>
          <a:ext cx="8458200" cy="46529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225484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57200"/>
            <a:ext cx="8460145" cy="591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18276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NREL Technical Potential Study</a:t>
            </a:r>
            <a:endParaRPr lang="en-US" dirty="0"/>
          </a:p>
        </p:txBody>
      </p:sp>
      <p:sp>
        <p:nvSpPr>
          <p:cNvPr id="3" name="Slide Number Placeholder 2"/>
          <p:cNvSpPr>
            <a:spLocks noGrp="1"/>
          </p:cNvSpPr>
          <p:nvPr>
            <p:ph type="sldNum" sz="quarter" idx="12"/>
          </p:nvPr>
        </p:nvSpPr>
        <p:spPr/>
        <p:txBody>
          <a:bodyPr/>
          <a:lstStyle/>
          <a:p>
            <a:fld id="{38AACA35-0E6A-43A0-ABDC-11E8384944B7}" type="slidenum">
              <a:rPr lang="en-US" smtClean="0"/>
              <a:t>33</a:t>
            </a:fld>
            <a:endParaRPr lang="en-US" dirty="0"/>
          </a:p>
        </p:txBody>
      </p:sp>
      <p:sp>
        <p:nvSpPr>
          <p:cNvPr id="5" name="Rectangle 4"/>
          <p:cNvSpPr/>
          <p:nvPr/>
        </p:nvSpPr>
        <p:spPr>
          <a:xfrm>
            <a:off x="990600" y="5454134"/>
            <a:ext cx="4262770" cy="369332"/>
          </a:xfrm>
          <a:prstGeom prst="rect">
            <a:avLst/>
          </a:prstGeom>
        </p:spPr>
        <p:txBody>
          <a:bodyPr wrap="none">
            <a:spAutoFit/>
          </a:bodyPr>
          <a:lstStyle/>
          <a:p>
            <a:r>
              <a:rPr lang="en-US" dirty="0"/>
              <a:t>http://www.nrel.gov/gis/re_potential.html</a:t>
            </a:r>
          </a:p>
        </p:txBody>
      </p:sp>
      <p:graphicFrame>
        <p:nvGraphicFramePr>
          <p:cNvPr id="7" name="Table 6"/>
          <p:cNvGraphicFramePr>
            <a:graphicFrameLocks noGrp="1"/>
          </p:cNvGraphicFramePr>
          <p:nvPr>
            <p:extLst>
              <p:ext uri="{D42A27DB-BD31-4B8C-83A1-F6EECF244321}">
                <p14:modId xmlns:p14="http://schemas.microsoft.com/office/powerpoint/2010/main" val="3883736242"/>
              </p:ext>
            </p:extLst>
          </p:nvPr>
        </p:nvGraphicFramePr>
        <p:xfrm>
          <a:off x="838200" y="1949450"/>
          <a:ext cx="5867400" cy="3232153"/>
        </p:xfrm>
        <a:graphic>
          <a:graphicData uri="http://schemas.openxmlformats.org/drawingml/2006/table">
            <a:tbl>
              <a:tblPr>
                <a:tableStyleId>{5C22544A-7EE6-4342-B048-85BDC9FD1C3A}</a:tableStyleId>
              </a:tblPr>
              <a:tblGrid>
                <a:gridCol w="3317875"/>
                <a:gridCol w="942975"/>
                <a:gridCol w="1606550"/>
              </a:tblGrid>
              <a:tr h="883954">
                <a:tc>
                  <a:txBody>
                    <a:bodyPr/>
                    <a:lstStyle/>
                    <a:p>
                      <a:pPr algn="ctr" fontAlgn="ctr"/>
                      <a:r>
                        <a:rPr lang="en-US" sz="1200" u="none" strike="noStrike" dirty="0">
                          <a:effectLst/>
                        </a:rPr>
                        <a:t>Kentucky</a:t>
                      </a:r>
                      <a:endParaRPr lang="en-US" sz="1200" b="1" i="0" u="none" strike="noStrike" dirty="0">
                        <a:solidFill>
                          <a:srgbClr val="000000"/>
                        </a:solidFill>
                        <a:effectLst/>
                        <a:latin typeface="Calibri"/>
                      </a:endParaRPr>
                    </a:p>
                  </a:txBody>
                  <a:tcPr marL="9525" marR="9525" marT="9525" marB="0" anchor="ctr"/>
                </a:tc>
                <a:tc>
                  <a:txBody>
                    <a:bodyPr/>
                    <a:lstStyle/>
                    <a:p>
                      <a:pPr algn="ctr" fontAlgn="ctr"/>
                      <a:r>
                        <a:rPr lang="en-US" sz="1200" u="none" strike="noStrike" dirty="0" smtClean="0">
                          <a:effectLst/>
                        </a:rPr>
                        <a:t>RE Potential (</a:t>
                      </a:r>
                      <a:r>
                        <a:rPr lang="en-US" sz="1200" u="none" strike="noStrike" dirty="0" err="1" smtClean="0">
                          <a:effectLst/>
                        </a:rPr>
                        <a:t>GWh</a:t>
                      </a:r>
                      <a:r>
                        <a:rPr lang="en-US" sz="1200" u="none" strike="noStrike" dirty="0" smtClean="0">
                          <a:effectLst/>
                        </a:rPr>
                        <a:t>)</a:t>
                      </a:r>
                      <a:endParaRPr lang="en-US" sz="1200" b="1" i="0" u="none" strike="noStrike" dirty="0">
                        <a:solidFill>
                          <a:srgbClr val="000000"/>
                        </a:solidFill>
                        <a:effectLst/>
                        <a:latin typeface="Calibri"/>
                      </a:endParaRPr>
                    </a:p>
                  </a:txBody>
                  <a:tcPr marL="9525" marR="9525" marT="9525" marB="0" anchor="ctr"/>
                </a:tc>
                <a:tc>
                  <a:txBody>
                    <a:bodyPr/>
                    <a:lstStyle/>
                    <a:p>
                      <a:pPr algn="ctr" fontAlgn="ctr"/>
                      <a:r>
                        <a:rPr lang="en-US" sz="1200" u="none" strike="noStrike" dirty="0">
                          <a:effectLst/>
                        </a:rPr>
                        <a:t>Actual 2015 Kentucky Net Generation, All Sources (</a:t>
                      </a:r>
                      <a:r>
                        <a:rPr lang="en-US" sz="1200" u="none" strike="noStrike" dirty="0" err="1">
                          <a:effectLst/>
                        </a:rPr>
                        <a:t>GWh</a:t>
                      </a:r>
                      <a:r>
                        <a:rPr lang="en-US" sz="1200" u="none" strike="noStrike" dirty="0">
                          <a:effectLst/>
                        </a:rPr>
                        <a:t>)</a:t>
                      </a:r>
                      <a:endParaRPr lang="en-US" sz="1200" b="1" i="0" u="none" strike="noStrike" dirty="0">
                        <a:solidFill>
                          <a:srgbClr val="000000"/>
                        </a:solidFill>
                        <a:effectLst/>
                        <a:latin typeface="Calibri"/>
                      </a:endParaRPr>
                    </a:p>
                  </a:txBody>
                  <a:tcPr marL="9525" marR="9525" marT="9525" marB="0" anchor="ctr"/>
                </a:tc>
              </a:tr>
              <a:tr h="218389">
                <a:tc>
                  <a:txBody>
                    <a:bodyPr/>
                    <a:lstStyle/>
                    <a:p>
                      <a:pPr algn="ctr" fontAlgn="ctr"/>
                      <a:r>
                        <a:rPr lang="en-US" sz="1200" u="none" strike="noStrike">
                          <a:effectLst/>
                        </a:rPr>
                        <a:t>Urban Utility-scale PV </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a:effectLst/>
                        </a:rPr>
                        <a:t>26,515</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a:effectLst/>
                        </a:rPr>
                        <a:t> </a:t>
                      </a:r>
                      <a:endParaRPr lang="en-US" sz="1200" b="0" i="0" u="none" strike="noStrike">
                        <a:solidFill>
                          <a:srgbClr val="000000"/>
                        </a:solidFill>
                        <a:effectLst/>
                        <a:latin typeface="Calibri"/>
                      </a:endParaRPr>
                    </a:p>
                  </a:txBody>
                  <a:tcPr marL="9525" marR="9525" marT="9525" marB="0" anchor="ctr"/>
                </a:tc>
              </a:tr>
              <a:tr h="409738">
                <a:tc>
                  <a:txBody>
                    <a:bodyPr/>
                    <a:lstStyle/>
                    <a:p>
                      <a:pPr algn="ctr" fontAlgn="ctr"/>
                      <a:r>
                        <a:rPr lang="en-US" sz="1200" u="none" strike="noStrike">
                          <a:effectLst/>
                        </a:rPr>
                        <a:t>Rural Utility-scale PV </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a:effectLst/>
                        </a:rPr>
                        <a:t>1,823,977</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a:effectLst/>
                        </a:rPr>
                        <a:t> </a:t>
                      </a:r>
                      <a:endParaRPr lang="en-US" sz="1200" b="0" i="0" u="none" strike="noStrike">
                        <a:solidFill>
                          <a:srgbClr val="000000"/>
                        </a:solidFill>
                        <a:effectLst/>
                        <a:latin typeface="Calibri"/>
                      </a:endParaRPr>
                    </a:p>
                  </a:txBody>
                  <a:tcPr marL="9525" marR="9525" marT="9525" marB="0" anchor="ctr"/>
                </a:tc>
              </a:tr>
              <a:tr h="218389">
                <a:tc>
                  <a:txBody>
                    <a:bodyPr/>
                    <a:lstStyle/>
                    <a:p>
                      <a:pPr algn="ctr" fontAlgn="ctr"/>
                      <a:r>
                        <a:rPr lang="en-US" sz="1200" u="none" strike="noStrike">
                          <a:effectLst/>
                        </a:rPr>
                        <a:t>EGS Geothermal </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a:effectLst/>
                        </a:rPr>
                        <a:t>484,659</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a:effectLst/>
                        </a:rPr>
                        <a:t> </a:t>
                      </a:r>
                      <a:endParaRPr lang="en-US" sz="1200" b="0" i="0" u="none" strike="noStrike">
                        <a:solidFill>
                          <a:srgbClr val="000000"/>
                        </a:solidFill>
                        <a:effectLst/>
                        <a:latin typeface="Calibri"/>
                      </a:endParaRPr>
                    </a:p>
                  </a:txBody>
                  <a:tcPr marL="9525" marR="9525" marT="9525" marB="0" anchor="ctr"/>
                </a:tc>
              </a:tr>
              <a:tr h="218389">
                <a:tc>
                  <a:txBody>
                    <a:bodyPr/>
                    <a:lstStyle/>
                    <a:p>
                      <a:pPr algn="ctr" fontAlgn="ctr"/>
                      <a:r>
                        <a:rPr lang="en-US" sz="1200" u="none" strike="noStrike">
                          <a:effectLst/>
                        </a:rPr>
                        <a:t>Onshore Wind </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a:effectLst/>
                        </a:rPr>
                        <a:t>147</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a:effectLst/>
                        </a:rPr>
                        <a:t> </a:t>
                      </a:r>
                      <a:endParaRPr lang="en-US" sz="1200" b="0" i="0" u="none" strike="noStrike">
                        <a:solidFill>
                          <a:srgbClr val="000000"/>
                        </a:solidFill>
                        <a:effectLst/>
                        <a:latin typeface="Calibri"/>
                      </a:endParaRPr>
                    </a:p>
                  </a:txBody>
                  <a:tcPr marL="9525" marR="9525" marT="9525" marB="0" anchor="ctr"/>
                </a:tc>
              </a:tr>
              <a:tr h="218389">
                <a:tc>
                  <a:txBody>
                    <a:bodyPr/>
                    <a:lstStyle/>
                    <a:p>
                      <a:pPr algn="ctr" fontAlgn="ctr"/>
                      <a:r>
                        <a:rPr lang="en-US" sz="1200" u="none" strike="noStrike">
                          <a:effectLst/>
                        </a:rPr>
                        <a:t>Rooftop PV </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a:effectLst/>
                        </a:rPr>
                        <a:t>12,312</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a:effectLst/>
                        </a:rPr>
                        <a:t> </a:t>
                      </a:r>
                      <a:endParaRPr lang="en-US" sz="1200" b="0" i="0" u="none" strike="noStrike">
                        <a:solidFill>
                          <a:srgbClr val="000000"/>
                        </a:solidFill>
                        <a:effectLst/>
                        <a:latin typeface="Calibri"/>
                      </a:endParaRPr>
                    </a:p>
                  </a:txBody>
                  <a:tcPr marL="9525" marR="9525" marT="9525" marB="0" anchor="ctr"/>
                </a:tc>
              </a:tr>
              <a:tr h="218389">
                <a:tc>
                  <a:txBody>
                    <a:bodyPr/>
                    <a:lstStyle/>
                    <a:p>
                      <a:pPr algn="ctr" fontAlgn="ctr"/>
                      <a:r>
                        <a:rPr lang="en-US" sz="1200" u="none" strike="noStrike">
                          <a:effectLst/>
                        </a:rPr>
                        <a:t>Biopower-Solid</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a:effectLst/>
                        </a:rPr>
                        <a:t>7,048</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a:effectLst/>
                        </a:rPr>
                        <a:t> </a:t>
                      </a:r>
                      <a:endParaRPr lang="en-US" sz="1200" b="0" i="0" u="none" strike="noStrike">
                        <a:solidFill>
                          <a:srgbClr val="000000"/>
                        </a:solidFill>
                        <a:effectLst/>
                        <a:latin typeface="Calibri"/>
                      </a:endParaRPr>
                    </a:p>
                  </a:txBody>
                  <a:tcPr marL="9525" marR="9525" marT="9525" marB="0" anchor="ctr"/>
                </a:tc>
              </a:tr>
              <a:tr h="218389">
                <a:tc>
                  <a:txBody>
                    <a:bodyPr/>
                    <a:lstStyle/>
                    <a:p>
                      <a:pPr algn="ctr" fontAlgn="ctr"/>
                      <a:r>
                        <a:rPr lang="en-US" sz="1200" u="none" strike="noStrike">
                          <a:effectLst/>
                        </a:rPr>
                        <a:t>Biopower-Gaseous</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a:effectLst/>
                        </a:rPr>
                        <a:t>1,274</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a:effectLst/>
                        </a:rPr>
                        <a:t> </a:t>
                      </a:r>
                      <a:endParaRPr lang="en-US" sz="1200" b="0" i="0" u="none" strike="noStrike">
                        <a:solidFill>
                          <a:srgbClr val="000000"/>
                        </a:solidFill>
                        <a:effectLst/>
                        <a:latin typeface="Calibri"/>
                      </a:endParaRPr>
                    </a:p>
                  </a:txBody>
                  <a:tcPr marL="9525" marR="9525" marT="9525" marB="0" anchor="ctr"/>
                </a:tc>
              </a:tr>
              <a:tr h="218389">
                <a:tc>
                  <a:txBody>
                    <a:bodyPr/>
                    <a:lstStyle/>
                    <a:p>
                      <a:pPr algn="ctr" fontAlgn="ctr"/>
                      <a:r>
                        <a:rPr lang="en-US" sz="1200" u="none" strike="noStrike">
                          <a:effectLst/>
                        </a:rPr>
                        <a:t>Hydropower </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a:effectLst/>
                        </a:rPr>
                        <a:t>4,255</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a:effectLst/>
                        </a:rPr>
                        <a:t> </a:t>
                      </a:r>
                      <a:endParaRPr lang="en-US" sz="1200" b="0" i="0" u="none" strike="noStrike">
                        <a:solidFill>
                          <a:srgbClr val="000000"/>
                        </a:solidFill>
                        <a:effectLst/>
                        <a:latin typeface="Calibri"/>
                      </a:endParaRPr>
                    </a:p>
                  </a:txBody>
                  <a:tcPr marL="9525" marR="9525" marT="9525" marB="0" anchor="ctr"/>
                </a:tc>
              </a:tr>
              <a:tr h="409738">
                <a:tc>
                  <a:txBody>
                    <a:bodyPr/>
                    <a:lstStyle/>
                    <a:p>
                      <a:pPr algn="ctr" fontAlgn="ctr"/>
                      <a:r>
                        <a:rPr lang="en-US" sz="1200" u="none" strike="noStrike">
                          <a:effectLst/>
                        </a:rPr>
                        <a:t> </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a:effectLst/>
                        </a:rPr>
                        <a:t>2,360,187</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dirty="0">
                          <a:effectLst/>
                        </a:rPr>
                        <a:t>83,232</a:t>
                      </a:r>
                      <a:endParaRPr lang="en-US" sz="1200" b="0" i="0" u="none" strike="noStrike" dirty="0">
                        <a:solidFill>
                          <a:srgbClr val="000000"/>
                        </a:solidFill>
                        <a:effectLst/>
                        <a:latin typeface="Calibri"/>
                      </a:endParaRPr>
                    </a:p>
                  </a:txBody>
                  <a:tcPr marL="9525" marR="9525" marT="9525" marB="0" anchor="ctr"/>
                </a:tc>
              </a:tr>
            </a:tbl>
          </a:graphicData>
        </a:graphic>
      </p:graphicFrame>
      <p:pic>
        <p:nvPicPr>
          <p:cNvPr id="3073" name="Picture 1" descr="C:\Users\kenya_stump\Downloads\Retail_sales_of_electricity%2C_annu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047" y="509952"/>
            <a:ext cx="8761905" cy="5838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2744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Potential vs. Reality</a:t>
            </a:r>
            <a:endParaRPr lang="en-US" dirty="0"/>
          </a:p>
        </p:txBody>
      </p:sp>
      <p:sp>
        <p:nvSpPr>
          <p:cNvPr id="2" name="Slide Number Placeholder 1"/>
          <p:cNvSpPr>
            <a:spLocks noGrp="1"/>
          </p:cNvSpPr>
          <p:nvPr>
            <p:ph type="sldNum" sz="quarter" idx="12"/>
          </p:nvPr>
        </p:nvSpPr>
        <p:spPr/>
        <p:txBody>
          <a:bodyPr/>
          <a:lstStyle/>
          <a:p>
            <a:fld id="{38AACA35-0E6A-43A0-ABDC-11E8384944B7}" type="slidenum">
              <a:rPr lang="en-US" smtClean="0"/>
              <a:t>34</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584384707"/>
              </p:ext>
            </p:extLst>
          </p:nvPr>
        </p:nvGraphicFramePr>
        <p:xfrm>
          <a:off x="609600" y="1371600"/>
          <a:ext cx="8000999" cy="4826582"/>
        </p:xfrm>
        <a:graphic>
          <a:graphicData uri="http://schemas.openxmlformats.org/drawingml/2006/table">
            <a:tbl>
              <a:tblPr>
                <a:tableStyleId>{616DA210-FB5B-4158-B5E0-FEB733F419BA}</a:tableStyleId>
              </a:tblPr>
              <a:tblGrid>
                <a:gridCol w="2743200"/>
                <a:gridCol w="1600200"/>
                <a:gridCol w="1770184"/>
                <a:gridCol w="1887415"/>
              </a:tblGrid>
              <a:tr h="1292066">
                <a:tc>
                  <a:txBody>
                    <a:bodyPr/>
                    <a:lstStyle/>
                    <a:p>
                      <a:pPr algn="ctr" fontAlgn="ctr"/>
                      <a:r>
                        <a:rPr lang="en-US" sz="1600" b="1" u="none" strike="noStrike" dirty="0">
                          <a:effectLst/>
                        </a:rPr>
                        <a:t>Kentucky</a:t>
                      </a:r>
                      <a:endParaRPr lang="en-US" sz="1600" b="1" i="0" u="none" strike="noStrike" dirty="0">
                        <a:solidFill>
                          <a:srgbClr val="000000"/>
                        </a:solidFill>
                        <a:effectLst/>
                        <a:latin typeface="Calibri"/>
                      </a:endParaRPr>
                    </a:p>
                  </a:txBody>
                  <a:tcPr marL="9525" marR="9525" marT="9525" marB="0" anchor="ctr"/>
                </a:tc>
                <a:tc>
                  <a:txBody>
                    <a:bodyPr/>
                    <a:lstStyle/>
                    <a:p>
                      <a:pPr algn="ctr" fontAlgn="ctr"/>
                      <a:r>
                        <a:rPr lang="en-US" sz="1600" b="1" u="none" strike="noStrike" kern="1200" dirty="0" smtClean="0">
                          <a:solidFill>
                            <a:schemeClr val="tx1"/>
                          </a:solidFill>
                          <a:effectLst/>
                          <a:latin typeface="+mn-lt"/>
                          <a:ea typeface="+mn-ea"/>
                          <a:cs typeface="+mn-cs"/>
                        </a:rPr>
                        <a:t>New Technical Potential </a:t>
                      </a:r>
                    </a:p>
                    <a:p>
                      <a:pPr algn="ctr" fontAlgn="ctr"/>
                      <a:r>
                        <a:rPr lang="en-US" sz="1600" b="1" u="none" strike="noStrike" kern="1200" dirty="0" err="1" smtClean="0">
                          <a:solidFill>
                            <a:schemeClr val="tx1"/>
                          </a:solidFill>
                          <a:effectLst/>
                          <a:latin typeface="+mn-lt"/>
                          <a:ea typeface="+mn-ea"/>
                          <a:cs typeface="+mn-cs"/>
                        </a:rPr>
                        <a:t>GWh</a:t>
                      </a:r>
                      <a:endParaRPr lang="en-US" sz="1600" b="1" u="none" strike="noStrike" kern="1200" dirty="0">
                        <a:solidFill>
                          <a:schemeClr val="tx1"/>
                        </a:solidFill>
                        <a:effectLst/>
                        <a:latin typeface="+mn-lt"/>
                        <a:ea typeface="+mn-ea"/>
                        <a:cs typeface="+mn-cs"/>
                      </a:endParaRPr>
                    </a:p>
                  </a:txBody>
                  <a:tcPr marL="9525" marR="9525" marT="9525" marB="0" anchor="ctr"/>
                </a:tc>
                <a:tc>
                  <a:txBody>
                    <a:bodyPr/>
                    <a:lstStyle/>
                    <a:p>
                      <a:pPr algn="ctr" fontAlgn="ctr"/>
                      <a:r>
                        <a:rPr lang="en-US" sz="1600" b="1" u="none" strike="noStrike" kern="1200" dirty="0" smtClean="0">
                          <a:solidFill>
                            <a:schemeClr val="tx1"/>
                          </a:solidFill>
                          <a:effectLst/>
                          <a:latin typeface="+mn-lt"/>
                          <a:ea typeface="+mn-ea"/>
                          <a:cs typeface="+mn-cs"/>
                        </a:rPr>
                        <a:t>New Economic Potential</a:t>
                      </a:r>
                    </a:p>
                    <a:p>
                      <a:pPr algn="ctr" fontAlgn="ctr"/>
                      <a:r>
                        <a:rPr lang="en-US" sz="1600" b="1" u="none" strike="noStrike" kern="1200" dirty="0" err="1" smtClean="0">
                          <a:solidFill>
                            <a:schemeClr val="tx1"/>
                          </a:solidFill>
                          <a:effectLst/>
                          <a:latin typeface="+mn-lt"/>
                          <a:ea typeface="+mn-ea"/>
                          <a:cs typeface="+mn-cs"/>
                        </a:rPr>
                        <a:t>GWh</a:t>
                      </a:r>
                      <a:r>
                        <a:rPr lang="en-US" sz="1600" b="1" u="none" strike="noStrike" kern="1200" dirty="0" smtClean="0">
                          <a:solidFill>
                            <a:schemeClr val="tx1"/>
                          </a:solidFill>
                          <a:effectLst/>
                          <a:latin typeface="+mn-lt"/>
                          <a:ea typeface="+mn-ea"/>
                          <a:cs typeface="+mn-cs"/>
                        </a:rPr>
                        <a:t> </a:t>
                      </a:r>
                      <a:endParaRPr lang="en-US" sz="1600" b="1" u="none" strike="noStrike" kern="1200" dirty="0">
                        <a:solidFill>
                          <a:schemeClr val="tx1"/>
                        </a:solidFill>
                        <a:effectLst/>
                        <a:latin typeface="+mn-lt"/>
                        <a:ea typeface="+mn-ea"/>
                        <a:cs typeface="+mn-cs"/>
                      </a:endParaRPr>
                    </a:p>
                  </a:txBody>
                  <a:tcPr marL="9525" marR="9525" marT="9525" marB="0" anchor="ctr"/>
                </a:tc>
                <a:tc>
                  <a:txBody>
                    <a:bodyPr/>
                    <a:lstStyle/>
                    <a:p>
                      <a:pPr algn="ctr" fontAlgn="ctr"/>
                      <a:r>
                        <a:rPr lang="en-US" sz="1600" b="1" u="none" strike="noStrike" dirty="0" smtClean="0">
                          <a:effectLst/>
                        </a:rPr>
                        <a:t>2015 </a:t>
                      </a:r>
                      <a:r>
                        <a:rPr lang="en-US" sz="1600" b="1" u="none" strike="noStrike" dirty="0">
                          <a:effectLst/>
                        </a:rPr>
                        <a:t>Kentucky Net Generation, All Sources (</a:t>
                      </a:r>
                      <a:r>
                        <a:rPr lang="en-US" sz="1600" b="1" u="none" strike="noStrike" dirty="0" err="1">
                          <a:effectLst/>
                        </a:rPr>
                        <a:t>GWh</a:t>
                      </a:r>
                      <a:r>
                        <a:rPr lang="en-US" sz="1600" b="1" u="none" strike="noStrike" dirty="0">
                          <a:effectLst/>
                        </a:rPr>
                        <a:t>)</a:t>
                      </a:r>
                      <a:endParaRPr lang="en-US" sz="1600" b="1" i="0" u="none" strike="noStrike" dirty="0">
                        <a:solidFill>
                          <a:srgbClr val="000000"/>
                        </a:solidFill>
                        <a:effectLst/>
                        <a:latin typeface="Calibri"/>
                      </a:endParaRPr>
                    </a:p>
                  </a:txBody>
                  <a:tcPr marL="9525" marR="9525" marT="9525" marB="0" anchor="ctr"/>
                </a:tc>
              </a:tr>
              <a:tr h="319216">
                <a:tc>
                  <a:txBody>
                    <a:bodyPr/>
                    <a:lstStyle/>
                    <a:p>
                      <a:pPr algn="ctr" fontAlgn="ctr"/>
                      <a:r>
                        <a:rPr lang="en-US" sz="1200" u="none" strike="noStrike">
                          <a:effectLst/>
                        </a:rPr>
                        <a:t>Urban Utility-scale PV </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dirty="0">
                          <a:effectLst/>
                        </a:rPr>
                        <a:t>26,515</a:t>
                      </a:r>
                      <a:endParaRPr lang="en-US" sz="1200" b="0" i="0" u="none" strike="noStrike" dirty="0">
                        <a:solidFill>
                          <a:srgbClr val="000000"/>
                        </a:solidFill>
                        <a:effectLst/>
                        <a:latin typeface="Calibri"/>
                      </a:endParaRPr>
                    </a:p>
                  </a:txBody>
                  <a:tcPr marL="9525" marR="9525" marT="9525" marB="0" anchor="ctr"/>
                </a:tc>
                <a:tc rowSpan="8" gridSpan="2">
                  <a:txBody>
                    <a:bodyPr/>
                    <a:lstStyle/>
                    <a:p>
                      <a:pPr algn="ctr" fontAlgn="ctr"/>
                      <a:r>
                        <a:rPr lang="en-US" sz="1200" u="none" strike="noStrike" dirty="0">
                          <a:effectLst/>
                        </a:rPr>
                        <a:t> </a:t>
                      </a:r>
                      <a:endParaRPr lang="en-US" sz="1200" b="0" i="0" u="none" strike="noStrike" dirty="0">
                        <a:solidFill>
                          <a:srgbClr val="000000"/>
                        </a:solidFill>
                        <a:effectLst/>
                        <a:latin typeface="Calibri"/>
                      </a:endParaRPr>
                    </a:p>
                    <a:p>
                      <a:pPr algn="ctr" fontAlgn="ctr"/>
                      <a:r>
                        <a:rPr lang="en-US" sz="1200" u="none" strike="noStrike" dirty="0">
                          <a:effectLst/>
                        </a:rPr>
                        <a:t> </a:t>
                      </a:r>
                      <a:endParaRPr lang="en-US" sz="1200" b="0" i="0" u="none" strike="noStrike" dirty="0">
                        <a:solidFill>
                          <a:srgbClr val="000000"/>
                        </a:solidFill>
                        <a:effectLst/>
                        <a:latin typeface="Calibri"/>
                      </a:endParaRPr>
                    </a:p>
                    <a:p>
                      <a:pPr algn="ctr" fontAlgn="ctr"/>
                      <a:r>
                        <a:rPr lang="en-US" sz="1200" u="none" strike="noStrike" dirty="0">
                          <a:effectLst/>
                        </a:rPr>
                        <a:t> </a:t>
                      </a:r>
                      <a:endParaRPr lang="en-US" sz="1200" b="0" i="0" u="none" strike="noStrike" dirty="0">
                        <a:solidFill>
                          <a:srgbClr val="000000"/>
                        </a:solidFill>
                        <a:effectLst/>
                        <a:latin typeface="Calibri"/>
                      </a:endParaRPr>
                    </a:p>
                    <a:p>
                      <a:pPr algn="ctr" fontAlgn="ctr"/>
                      <a:r>
                        <a:rPr lang="en-US" sz="1200" u="none" strike="noStrike" dirty="0">
                          <a:effectLst/>
                        </a:rPr>
                        <a:t> </a:t>
                      </a:r>
                      <a:endParaRPr lang="en-US" sz="1200" b="0" i="0" u="none" strike="noStrike" dirty="0">
                        <a:solidFill>
                          <a:srgbClr val="000000"/>
                        </a:solidFill>
                        <a:effectLst/>
                        <a:latin typeface="Calibri"/>
                      </a:endParaRPr>
                    </a:p>
                    <a:p>
                      <a:pPr algn="ctr" fontAlgn="ctr"/>
                      <a:r>
                        <a:rPr lang="en-US" sz="1200" u="none" strike="noStrike" dirty="0">
                          <a:effectLst/>
                        </a:rPr>
                        <a:t> </a:t>
                      </a:r>
                      <a:endParaRPr lang="en-US" sz="1200" b="0" i="0" u="none" strike="noStrike" dirty="0">
                        <a:solidFill>
                          <a:srgbClr val="000000"/>
                        </a:solidFill>
                        <a:effectLst/>
                        <a:latin typeface="Calibri"/>
                      </a:endParaRPr>
                    </a:p>
                    <a:p>
                      <a:pPr algn="ctr" fontAlgn="ctr"/>
                      <a:r>
                        <a:rPr lang="en-US" sz="2400" b="1" u="none" strike="noStrike" dirty="0" smtClean="0">
                          <a:effectLst/>
                        </a:rPr>
                        <a:t>With flat or declining electricity demand,</a:t>
                      </a:r>
                      <a:r>
                        <a:rPr lang="en-US" sz="2400" b="1" u="none" strike="noStrike" baseline="0" dirty="0" smtClean="0">
                          <a:effectLst/>
                        </a:rPr>
                        <a:t> how will any new generation sources be utilized?</a:t>
                      </a:r>
                      <a:endParaRPr lang="en-US" sz="2400" b="1" i="0" u="none" strike="noStrike" dirty="0">
                        <a:solidFill>
                          <a:srgbClr val="000000"/>
                        </a:solidFill>
                        <a:effectLst/>
                        <a:latin typeface="Calibri"/>
                      </a:endParaRPr>
                    </a:p>
                    <a:p>
                      <a:pPr algn="ctr" fontAlgn="ctr"/>
                      <a:r>
                        <a:rPr lang="en-US" sz="2400" b="1" u="none" strike="noStrike" dirty="0">
                          <a:effectLst/>
                        </a:rPr>
                        <a:t> </a:t>
                      </a:r>
                      <a:endParaRPr lang="en-US" sz="2400" b="1" i="0" u="none" strike="noStrike" dirty="0">
                        <a:solidFill>
                          <a:srgbClr val="000000"/>
                        </a:solidFill>
                        <a:effectLst/>
                        <a:latin typeface="Calibri"/>
                      </a:endParaRPr>
                    </a:p>
                    <a:p>
                      <a:pPr algn="ctr" fontAlgn="ctr"/>
                      <a:r>
                        <a:rPr lang="en-US" sz="1200" u="none" strike="noStrike" dirty="0">
                          <a:effectLst/>
                        </a:rPr>
                        <a:t> </a:t>
                      </a:r>
                      <a:endParaRPr lang="en-US" sz="1200" b="0" i="0" u="none" strike="noStrike" dirty="0">
                        <a:solidFill>
                          <a:srgbClr val="000000"/>
                        </a:solidFill>
                        <a:effectLst/>
                        <a:latin typeface="Calibri"/>
                      </a:endParaRPr>
                    </a:p>
                  </a:txBody>
                  <a:tcPr marL="9525" marR="9525" marT="9525" marB="0" anchor="ctr"/>
                </a:tc>
                <a:tc rowSpan="8" hMerge="1">
                  <a:txBody>
                    <a:bodyPr/>
                    <a:lstStyle/>
                    <a:p>
                      <a:pPr algn="ctr" fontAlgn="ctr"/>
                      <a:endParaRPr lang="en-US" sz="1200" b="0" i="0" u="none" strike="noStrike" dirty="0">
                        <a:solidFill>
                          <a:srgbClr val="000000"/>
                        </a:solidFill>
                        <a:effectLst/>
                        <a:latin typeface="Calibri"/>
                      </a:endParaRPr>
                    </a:p>
                  </a:txBody>
                  <a:tcPr marL="9525" marR="9525" marT="9525" marB="0" anchor="ctr">
                    <a:solidFill>
                      <a:schemeClr val="tx1"/>
                    </a:solidFill>
                  </a:tcPr>
                </a:tc>
              </a:tr>
              <a:tr h="598911">
                <a:tc>
                  <a:txBody>
                    <a:bodyPr/>
                    <a:lstStyle/>
                    <a:p>
                      <a:pPr algn="ctr" fontAlgn="ctr"/>
                      <a:r>
                        <a:rPr lang="en-US" sz="1200" u="none" strike="noStrike">
                          <a:effectLst/>
                        </a:rPr>
                        <a:t>Rural Utility-scale PV </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dirty="0">
                          <a:effectLst/>
                        </a:rPr>
                        <a:t>1,823,977</a:t>
                      </a:r>
                      <a:endParaRPr lang="en-US" sz="1200" b="0" i="0" u="none" strike="noStrike" dirty="0">
                        <a:solidFill>
                          <a:srgbClr val="000000"/>
                        </a:solidFill>
                        <a:effectLst/>
                        <a:latin typeface="Calibri"/>
                      </a:endParaRPr>
                    </a:p>
                  </a:txBody>
                  <a:tcPr marL="9525" marR="9525" marT="9525" marB="0" anchor="ctr"/>
                </a:tc>
                <a:tc gridSpan="2" vMerge="1">
                  <a:txBody>
                    <a:bodyPr/>
                    <a:lstStyle/>
                    <a:p>
                      <a:pPr algn="ctr" fontAlgn="ctr"/>
                      <a:endParaRPr lang="en-US" sz="1200" b="0" i="0" u="none" strike="noStrike" dirty="0">
                        <a:solidFill>
                          <a:srgbClr val="000000"/>
                        </a:solidFill>
                        <a:effectLst/>
                        <a:latin typeface="Calibri"/>
                      </a:endParaRPr>
                    </a:p>
                  </a:txBody>
                  <a:tcPr marL="9525" marR="9525" marT="9525" marB="0" anchor="ctr"/>
                </a:tc>
                <a:tc hMerge="1" vMerge="1">
                  <a:txBody>
                    <a:bodyPr/>
                    <a:lstStyle/>
                    <a:p>
                      <a:pPr algn="ctr" fontAlgn="ctr"/>
                      <a:endParaRPr lang="en-US" sz="1200" b="0" i="0" u="none" strike="noStrike" dirty="0">
                        <a:solidFill>
                          <a:srgbClr val="000000"/>
                        </a:solidFill>
                        <a:effectLst/>
                        <a:latin typeface="Calibri"/>
                      </a:endParaRPr>
                    </a:p>
                  </a:txBody>
                  <a:tcPr marL="9525" marR="9525" marT="9525" marB="0" anchor="ctr">
                    <a:solidFill>
                      <a:schemeClr val="tx1"/>
                    </a:solidFill>
                  </a:tcPr>
                </a:tc>
              </a:tr>
              <a:tr h="319216">
                <a:tc>
                  <a:txBody>
                    <a:bodyPr/>
                    <a:lstStyle/>
                    <a:p>
                      <a:pPr algn="ctr" fontAlgn="ctr"/>
                      <a:r>
                        <a:rPr lang="en-US" sz="1200" u="none" strike="noStrike">
                          <a:effectLst/>
                        </a:rPr>
                        <a:t>EGS Geothermal </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dirty="0">
                          <a:effectLst/>
                        </a:rPr>
                        <a:t>484,659</a:t>
                      </a:r>
                      <a:endParaRPr lang="en-US" sz="1200" b="0" i="0" u="none" strike="noStrike" dirty="0">
                        <a:solidFill>
                          <a:srgbClr val="000000"/>
                        </a:solidFill>
                        <a:effectLst/>
                        <a:latin typeface="Calibri"/>
                      </a:endParaRPr>
                    </a:p>
                  </a:txBody>
                  <a:tcPr marL="9525" marR="9525" marT="9525" marB="0" anchor="ctr"/>
                </a:tc>
                <a:tc gridSpan="2" vMerge="1">
                  <a:txBody>
                    <a:bodyPr/>
                    <a:lstStyle/>
                    <a:p>
                      <a:pPr algn="ctr" fontAlgn="ctr"/>
                      <a:endParaRPr lang="en-US" sz="1200" b="0" i="0" u="none" strike="noStrike" dirty="0">
                        <a:solidFill>
                          <a:srgbClr val="000000"/>
                        </a:solidFill>
                        <a:effectLst/>
                        <a:latin typeface="Calibri"/>
                      </a:endParaRPr>
                    </a:p>
                  </a:txBody>
                  <a:tcPr marL="9525" marR="9525" marT="9525" marB="0" anchor="ctr"/>
                </a:tc>
                <a:tc hMerge="1" vMerge="1">
                  <a:txBody>
                    <a:bodyPr/>
                    <a:lstStyle/>
                    <a:p>
                      <a:pPr algn="ctr" fontAlgn="ctr"/>
                      <a:endParaRPr lang="en-US" sz="1200" b="0" i="0" u="none" strike="noStrike" dirty="0">
                        <a:solidFill>
                          <a:srgbClr val="000000"/>
                        </a:solidFill>
                        <a:effectLst/>
                        <a:latin typeface="Calibri"/>
                      </a:endParaRPr>
                    </a:p>
                  </a:txBody>
                  <a:tcPr marL="9525" marR="9525" marT="9525" marB="0" anchor="ctr">
                    <a:solidFill>
                      <a:schemeClr val="tx1"/>
                    </a:solidFill>
                  </a:tcPr>
                </a:tc>
              </a:tr>
              <a:tr h="319216">
                <a:tc>
                  <a:txBody>
                    <a:bodyPr/>
                    <a:lstStyle/>
                    <a:p>
                      <a:pPr algn="ctr" fontAlgn="ctr"/>
                      <a:r>
                        <a:rPr lang="en-US" sz="1200" u="none" strike="noStrike">
                          <a:effectLst/>
                        </a:rPr>
                        <a:t>Onshore Wind </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dirty="0">
                          <a:effectLst/>
                        </a:rPr>
                        <a:t>147</a:t>
                      </a:r>
                      <a:endParaRPr lang="en-US" sz="1200" b="0" i="0" u="none" strike="noStrike" dirty="0">
                        <a:solidFill>
                          <a:srgbClr val="000000"/>
                        </a:solidFill>
                        <a:effectLst/>
                        <a:latin typeface="Calibri"/>
                      </a:endParaRPr>
                    </a:p>
                  </a:txBody>
                  <a:tcPr marL="9525" marR="9525" marT="9525" marB="0" anchor="ctr"/>
                </a:tc>
                <a:tc gridSpan="2" vMerge="1">
                  <a:txBody>
                    <a:bodyPr/>
                    <a:lstStyle/>
                    <a:p>
                      <a:pPr algn="ctr" fontAlgn="ctr"/>
                      <a:endParaRPr lang="en-US" sz="1200" b="0" i="0" u="none" strike="noStrike" dirty="0">
                        <a:solidFill>
                          <a:srgbClr val="000000"/>
                        </a:solidFill>
                        <a:effectLst/>
                        <a:latin typeface="Calibri"/>
                      </a:endParaRPr>
                    </a:p>
                  </a:txBody>
                  <a:tcPr marL="9525" marR="9525" marT="9525" marB="0" anchor="ctr"/>
                </a:tc>
                <a:tc hMerge="1" vMerge="1">
                  <a:txBody>
                    <a:bodyPr/>
                    <a:lstStyle/>
                    <a:p>
                      <a:pPr algn="ctr" fontAlgn="ctr"/>
                      <a:endParaRPr lang="en-US" sz="1200" b="0" i="0" u="none" strike="noStrike" dirty="0">
                        <a:solidFill>
                          <a:srgbClr val="000000"/>
                        </a:solidFill>
                        <a:effectLst/>
                        <a:latin typeface="Calibri"/>
                      </a:endParaRPr>
                    </a:p>
                  </a:txBody>
                  <a:tcPr marL="9525" marR="9525" marT="9525" marB="0" anchor="ctr">
                    <a:solidFill>
                      <a:schemeClr val="tx1"/>
                    </a:solidFill>
                  </a:tcPr>
                </a:tc>
              </a:tr>
              <a:tr h="319216">
                <a:tc>
                  <a:txBody>
                    <a:bodyPr/>
                    <a:lstStyle/>
                    <a:p>
                      <a:pPr algn="ctr" fontAlgn="ctr"/>
                      <a:r>
                        <a:rPr lang="en-US" sz="1200" u="none" strike="noStrike">
                          <a:effectLst/>
                        </a:rPr>
                        <a:t>Rooftop PV </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dirty="0">
                          <a:effectLst/>
                        </a:rPr>
                        <a:t>12,312</a:t>
                      </a:r>
                      <a:endParaRPr lang="en-US" sz="1200" b="0" i="0" u="none" strike="noStrike" dirty="0">
                        <a:solidFill>
                          <a:srgbClr val="000000"/>
                        </a:solidFill>
                        <a:effectLst/>
                        <a:latin typeface="Calibri"/>
                      </a:endParaRPr>
                    </a:p>
                  </a:txBody>
                  <a:tcPr marL="9525" marR="9525" marT="9525" marB="0" anchor="ctr"/>
                </a:tc>
                <a:tc gridSpan="2" vMerge="1">
                  <a:txBody>
                    <a:bodyPr/>
                    <a:lstStyle/>
                    <a:p>
                      <a:pPr algn="ctr" fontAlgn="ctr"/>
                      <a:endParaRPr lang="en-US" sz="1200" b="0" i="0" u="none" strike="noStrike" dirty="0">
                        <a:solidFill>
                          <a:srgbClr val="000000"/>
                        </a:solidFill>
                        <a:effectLst/>
                        <a:latin typeface="Calibri"/>
                      </a:endParaRPr>
                    </a:p>
                  </a:txBody>
                  <a:tcPr marL="9525" marR="9525" marT="9525" marB="0" anchor="ctr"/>
                </a:tc>
                <a:tc hMerge="1" vMerge="1">
                  <a:txBody>
                    <a:bodyPr/>
                    <a:lstStyle/>
                    <a:p>
                      <a:pPr algn="ctr" fontAlgn="ctr"/>
                      <a:endParaRPr lang="en-US" sz="1200" b="0" i="0" u="none" strike="noStrike" dirty="0">
                        <a:solidFill>
                          <a:srgbClr val="000000"/>
                        </a:solidFill>
                        <a:effectLst/>
                        <a:latin typeface="Calibri"/>
                      </a:endParaRPr>
                    </a:p>
                  </a:txBody>
                  <a:tcPr marL="9525" marR="9525" marT="9525" marB="0" anchor="ctr">
                    <a:solidFill>
                      <a:schemeClr val="tx1"/>
                    </a:solidFill>
                  </a:tcPr>
                </a:tc>
              </a:tr>
              <a:tr h="319216">
                <a:tc>
                  <a:txBody>
                    <a:bodyPr/>
                    <a:lstStyle/>
                    <a:p>
                      <a:pPr algn="ctr" fontAlgn="ctr"/>
                      <a:r>
                        <a:rPr lang="en-US" sz="1200" u="none" strike="noStrike">
                          <a:effectLst/>
                        </a:rPr>
                        <a:t>Biopower-Solid</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dirty="0">
                          <a:effectLst/>
                        </a:rPr>
                        <a:t>7,048</a:t>
                      </a:r>
                      <a:endParaRPr lang="en-US" sz="1200" b="0" i="0" u="none" strike="noStrike" dirty="0">
                        <a:solidFill>
                          <a:srgbClr val="000000"/>
                        </a:solidFill>
                        <a:effectLst/>
                        <a:latin typeface="Calibri"/>
                      </a:endParaRPr>
                    </a:p>
                  </a:txBody>
                  <a:tcPr marL="9525" marR="9525" marT="9525" marB="0" anchor="ctr"/>
                </a:tc>
                <a:tc gridSpan="2" vMerge="1">
                  <a:txBody>
                    <a:bodyPr/>
                    <a:lstStyle/>
                    <a:p>
                      <a:pPr algn="ctr" fontAlgn="ctr"/>
                      <a:endParaRPr lang="en-US" sz="1200" b="0" i="0" u="none" strike="noStrike" dirty="0">
                        <a:solidFill>
                          <a:srgbClr val="000000"/>
                        </a:solidFill>
                        <a:effectLst/>
                        <a:latin typeface="Calibri"/>
                      </a:endParaRPr>
                    </a:p>
                  </a:txBody>
                  <a:tcPr marL="9525" marR="9525" marT="9525" marB="0" anchor="ctr"/>
                </a:tc>
                <a:tc hMerge="1" vMerge="1">
                  <a:txBody>
                    <a:bodyPr/>
                    <a:lstStyle/>
                    <a:p>
                      <a:pPr algn="ctr" fontAlgn="ctr"/>
                      <a:endParaRPr lang="en-US" sz="1200" b="0" i="0" u="none" strike="noStrike" dirty="0">
                        <a:solidFill>
                          <a:srgbClr val="000000"/>
                        </a:solidFill>
                        <a:effectLst/>
                        <a:latin typeface="Calibri"/>
                      </a:endParaRPr>
                    </a:p>
                  </a:txBody>
                  <a:tcPr marL="9525" marR="9525" marT="9525" marB="0" anchor="ctr">
                    <a:solidFill>
                      <a:schemeClr val="tx1"/>
                    </a:solidFill>
                  </a:tcPr>
                </a:tc>
              </a:tr>
              <a:tr h="319216">
                <a:tc>
                  <a:txBody>
                    <a:bodyPr/>
                    <a:lstStyle/>
                    <a:p>
                      <a:pPr algn="ctr" fontAlgn="ctr"/>
                      <a:r>
                        <a:rPr lang="en-US" sz="1200" u="none" strike="noStrike">
                          <a:effectLst/>
                        </a:rPr>
                        <a:t>Biopower-Gaseous</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dirty="0">
                          <a:effectLst/>
                        </a:rPr>
                        <a:t>1,274</a:t>
                      </a:r>
                      <a:endParaRPr lang="en-US" sz="1200" b="0" i="0" u="none" strike="noStrike" dirty="0">
                        <a:solidFill>
                          <a:srgbClr val="000000"/>
                        </a:solidFill>
                        <a:effectLst/>
                        <a:latin typeface="Calibri"/>
                      </a:endParaRPr>
                    </a:p>
                  </a:txBody>
                  <a:tcPr marL="9525" marR="9525" marT="9525" marB="0" anchor="ctr"/>
                </a:tc>
                <a:tc gridSpan="2" vMerge="1">
                  <a:txBody>
                    <a:bodyPr/>
                    <a:lstStyle/>
                    <a:p>
                      <a:pPr algn="ctr" fontAlgn="ctr"/>
                      <a:endParaRPr lang="en-US" sz="1200" b="0" i="0" u="none" strike="noStrike" dirty="0">
                        <a:solidFill>
                          <a:srgbClr val="000000"/>
                        </a:solidFill>
                        <a:effectLst/>
                        <a:latin typeface="Calibri"/>
                      </a:endParaRPr>
                    </a:p>
                  </a:txBody>
                  <a:tcPr marL="9525" marR="9525" marT="9525" marB="0" anchor="ctr"/>
                </a:tc>
                <a:tc hMerge="1" vMerge="1">
                  <a:txBody>
                    <a:bodyPr/>
                    <a:lstStyle/>
                    <a:p>
                      <a:pPr algn="ctr" fontAlgn="ctr"/>
                      <a:endParaRPr lang="en-US" sz="1200" b="0" i="0" u="none" strike="noStrike" dirty="0">
                        <a:solidFill>
                          <a:srgbClr val="000000"/>
                        </a:solidFill>
                        <a:effectLst/>
                        <a:latin typeface="Calibri"/>
                      </a:endParaRPr>
                    </a:p>
                  </a:txBody>
                  <a:tcPr marL="9525" marR="9525" marT="9525" marB="0" anchor="ctr">
                    <a:solidFill>
                      <a:schemeClr val="tx1"/>
                    </a:solidFill>
                  </a:tcPr>
                </a:tc>
              </a:tr>
              <a:tr h="319216">
                <a:tc>
                  <a:txBody>
                    <a:bodyPr/>
                    <a:lstStyle/>
                    <a:p>
                      <a:pPr algn="ctr" fontAlgn="ctr"/>
                      <a:r>
                        <a:rPr lang="en-US" sz="1200" u="none" strike="noStrike">
                          <a:effectLst/>
                        </a:rPr>
                        <a:t>Hydropower </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dirty="0">
                          <a:effectLst/>
                        </a:rPr>
                        <a:t>4,255</a:t>
                      </a:r>
                      <a:endParaRPr lang="en-US" sz="1200" b="0" i="0" u="none" strike="noStrike" dirty="0">
                        <a:solidFill>
                          <a:srgbClr val="000000"/>
                        </a:solidFill>
                        <a:effectLst/>
                        <a:latin typeface="Calibri"/>
                      </a:endParaRPr>
                    </a:p>
                  </a:txBody>
                  <a:tcPr marL="9525" marR="9525" marT="9525" marB="0" anchor="ctr"/>
                </a:tc>
                <a:tc gridSpan="2" vMerge="1">
                  <a:txBody>
                    <a:bodyPr/>
                    <a:lstStyle/>
                    <a:p>
                      <a:pPr algn="ctr" fontAlgn="ctr"/>
                      <a:endParaRPr lang="en-US" sz="1200" b="0" i="0" u="none" strike="noStrike" dirty="0">
                        <a:solidFill>
                          <a:srgbClr val="000000"/>
                        </a:solidFill>
                        <a:effectLst/>
                        <a:latin typeface="Calibri"/>
                      </a:endParaRPr>
                    </a:p>
                  </a:txBody>
                  <a:tcPr marL="9525" marR="9525" marT="9525" marB="0" anchor="ctr"/>
                </a:tc>
                <a:tc hMerge="1" vMerge="1">
                  <a:txBody>
                    <a:bodyPr/>
                    <a:lstStyle/>
                    <a:p>
                      <a:pPr algn="ctr" fontAlgn="ctr"/>
                      <a:endParaRPr lang="en-US" sz="1200" b="0" i="0" u="none" strike="noStrike" dirty="0">
                        <a:solidFill>
                          <a:srgbClr val="000000"/>
                        </a:solidFill>
                        <a:effectLst/>
                        <a:latin typeface="Calibri"/>
                      </a:endParaRPr>
                    </a:p>
                  </a:txBody>
                  <a:tcPr marL="9525" marR="9525" marT="9525" marB="0" anchor="ctr">
                    <a:solidFill>
                      <a:schemeClr val="tx1"/>
                    </a:solidFill>
                  </a:tcPr>
                </a:tc>
              </a:tr>
              <a:tr h="598911">
                <a:tc>
                  <a:txBody>
                    <a:bodyPr/>
                    <a:lstStyle/>
                    <a:p>
                      <a:pPr algn="ctr" fontAlgn="ctr"/>
                      <a:r>
                        <a:rPr lang="en-US" sz="1200" u="none" strike="noStrike">
                          <a:effectLst/>
                        </a:rPr>
                        <a:t> </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dirty="0">
                          <a:effectLst/>
                        </a:rPr>
                        <a:t>2,360,187</a:t>
                      </a:r>
                      <a:endParaRPr lang="en-US" sz="1200" b="0" i="0" u="none" strike="noStrike" dirty="0">
                        <a:solidFill>
                          <a:srgbClr val="000000"/>
                        </a:solidFill>
                        <a:effectLst/>
                        <a:latin typeface="Calibri"/>
                      </a:endParaRPr>
                    </a:p>
                  </a:txBody>
                  <a:tcPr marL="9525" marR="9525" marT="9525" marB="0" anchor="ctr"/>
                </a:tc>
                <a:tc>
                  <a:txBody>
                    <a:bodyPr/>
                    <a:lstStyle/>
                    <a:p>
                      <a:pPr algn="ctr" fontAlgn="ctr"/>
                      <a:r>
                        <a:rPr lang="en-US" sz="1200" b="0" i="0" u="none" strike="noStrike" dirty="0" smtClean="0">
                          <a:solidFill>
                            <a:srgbClr val="000000"/>
                          </a:solidFill>
                          <a:effectLst/>
                          <a:latin typeface="Calibri"/>
                        </a:rPr>
                        <a:t>5,000-25,000</a:t>
                      </a:r>
                      <a:endParaRPr lang="en-US" sz="1200" b="0" i="0" u="none" strike="noStrike" dirty="0">
                        <a:solidFill>
                          <a:srgbClr val="000000"/>
                        </a:solidFill>
                        <a:effectLst/>
                        <a:latin typeface="Calibri"/>
                      </a:endParaRPr>
                    </a:p>
                  </a:txBody>
                  <a:tcPr marL="9525" marR="9525" marT="9525" marB="0" anchor="ctr"/>
                </a:tc>
                <a:tc>
                  <a:txBody>
                    <a:bodyPr/>
                    <a:lstStyle/>
                    <a:p>
                      <a:pPr algn="ctr" fontAlgn="ctr"/>
                      <a:r>
                        <a:rPr lang="en-US" sz="1200" u="none" strike="noStrike" dirty="0">
                          <a:effectLst/>
                        </a:rPr>
                        <a:t>83,232</a:t>
                      </a:r>
                      <a:endParaRPr lang="en-US" sz="1200" b="0" i="0" u="none" strike="noStrike" dirty="0">
                        <a:solidFill>
                          <a:srgbClr val="000000"/>
                        </a:solidFill>
                        <a:effectLst/>
                        <a:latin typeface="Calibri"/>
                      </a:endParaRPr>
                    </a:p>
                  </a:txBody>
                  <a:tcPr marL="9525" marR="9525" marT="9525" marB="0" anchor="ctr"/>
                </a:tc>
              </a:tr>
            </a:tbl>
          </a:graphicData>
        </a:graphic>
      </p:graphicFrame>
    </p:spTree>
    <p:extLst>
      <p:ext uri="{BB962C8B-B14F-4D97-AF65-F5344CB8AC3E}">
        <p14:creationId xmlns:p14="http://schemas.microsoft.com/office/powerpoint/2010/main" val="19011618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a:t>
            </a:r>
            <a:endParaRPr lang="en-US" dirty="0"/>
          </a:p>
        </p:txBody>
      </p:sp>
      <p:sp>
        <p:nvSpPr>
          <p:cNvPr id="3" name="Content Placeholder 2"/>
          <p:cNvSpPr>
            <a:spLocks noGrp="1"/>
          </p:cNvSpPr>
          <p:nvPr>
            <p:ph idx="1"/>
          </p:nvPr>
        </p:nvSpPr>
        <p:spPr/>
        <p:txBody>
          <a:bodyPr/>
          <a:lstStyle/>
          <a:p>
            <a:r>
              <a:rPr lang="en-US" dirty="0" smtClean="0"/>
              <a:t>Kenya Stump</a:t>
            </a:r>
          </a:p>
          <a:p>
            <a:r>
              <a:rPr lang="en-US" dirty="0" smtClean="0"/>
              <a:t>502-564-7192</a:t>
            </a:r>
          </a:p>
          <a:p>
            <a:r>
              <a:rPr lang="en-US" dirty="0" smtClean="0">
                <a:hlinkClick r:id="rId2"/>
              </a:rPr>
              <a:t>Kenya.stump@ky.gov</a:t>
            </a:r>
            <a:r>
              <a:rPr lang="en-US" dirty="0" smtClean="0"/>
              <a:t> </a:t>
            </a:r>
            <a:endParaRPr lang="en-US" dirty="0"/>
          </a:p>
        </p:txBody>
      </p:sp>
    </p:spTree>
    <p:extLst>
      <p:ext uri="{BB962C8B-B14F-4D97-AF65-F5344CB8AC3E}">
        <p14:creationId xmlns:p14="http://schemas.microsoft.com/office/powerpoint/2010/main" val="17693001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90600"/>
          </a:xfrm>
        </p:spPr>
        <p:txBody>
          <a:bodyPr/>
          <a:lstStyle/>
          <a:p>
            <a:r>
              <a:rPr lang="en-US" dirty="0" smtClean="0"/>
              <a:t>Hydroelectric Facilities</a:t>
            </a:r>
            <a:endParaRPr lang="en-US" dirty="0"/>
          </a:p>
        </p:txBody>
      </p:sp>
      <p:sp>
        <p:nvSpPr>
          <p:cNvPr id="3" name="Slide Number Placeholder 2"/>
          <p:cNvSpPr>
            <a:spLocks noGrp="1"/>
          </p:cNvSpPr>
          <p:nvPr>
            <p:ph type="sldNum" sz="quarter" idx="12"/>
          </p:nvPr>
        </p:nvSpPr>
        <p:spPr/>
        <p:txBody>
          <a:bodyPr/>
          <a:lstStyle/>
          <a:p>
            <a:fld id="{38AACA35-0E6A-43A0-ABDC-11E8384944B7}" type="slidenum">
              <a:rPr lang="en-US" smtClean="0"/>
              <a:t>4</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285775226"/>
              </p:ext>
            </p:extLst>
          </p:nvPr>
        </p:nvGraphicFramePr>
        <p:xfrm>
          <a:off x="457200" y="1397000"/>
          <a:ext cx="7848600" cy="4079240"/>
        </p:xfrm>
        <a:graphic>
          <a:graphicData uri="http://schemas.openxmlformats.org/drawingml/2006/table">
            <a:tbl>
              <a:tblPr firstRow="1" bandRow="1">
                <a:tableStyleId>{5C22544A-7EE6-4342-B048-85BDC9FD1C3A}</a:tableStyleId>
              </a:tblPr>
              <a:tblGrid>
                <a:gridCol w="2616200"/>
                <a:gridCol w="2616200"/>
                <a:gridCol w="2616200"/>
              </a:tblGrid>
              <a:tr h="370840">
                <a:tc>
                  <a:txBody>
                    <a:bodyPr/>
                    <a:lstStyle/>
                    <a:p>
                      <a:r>
                        <a:rPr lang="en-US" dirty="0" smtClean="0"/>
                        <a:t>Plant</a:t>
                      </a:r>
                      <a:r>
                        <a:rPr lang="en-US" baseline="0" dirty="0" smtClean="0"/>
                        <a:t> Name</a:t>
                      </a:r>
                      <a:endParaRPr lang="en-US" dirty="0"/>
                    </a:p>
                  </a:txBody>
                  <a:tcPr/>
                </a:tc>
                <a:tc>
                  <a:txBody>
                    <a:bodyPr/>
                    <a:lstStyle/>
                    <a:p>
                      <a:r>
                        <a:rPr lang="en-US" dirty="0" smtClean="0"/>
                        <a:t>Capacity</a:t>
                      </a:r>
                      <a:endParaRPr lang="en-US" dirty="0"/>
                    </a:p>
                  </a:txBody>
                  <a:tcPr/>
                </a:tc>
                <a:tc>
                  <a:txBody>
                    <a:bodyPr/>
                    <a:lstStyle/>
                    <a:p>
                      <a:r>
                        <a:rPr lang="en-US" dirty="0" smtClean="0"/>
                        <a:t>Status</a:t>
                      </a:r>
                      <a:endParaRPr lang="en-US" dirty="0"/>
                    </a:p>
                  </a:txBody>
                  <a:tcPr/>
                </a:tc>
              </a:tr>
              <a:tr h="370840">
                <a:tc>
                  <a:txBody>
                    <a:bodyPr/>
                    <a:lstStyle/>
                    <a:p>
                      <a:r>
                        <a:rPr lang="en-US" dirty="0" smtClean="0"/>
                        <a:t>Barkley Dam</a:t>
                      </a:r>
                      <a:endParaRPr lang="en-US" dirty="0"/>
                    </a:p>
                  </a:txBody>
                  <a:tcPr/>
                </a:tc>
                <a:tc>
                  <a:txBody>
                    <a:bodyPr/>
                    <a:lstStyle/>
                    <a:p>
                      <a:r>
                        <a:rPr lang="en-US" dirty="0" smtClean="0"/>
                        <a:t>130 MW</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Operational</a:t>
                      </a:r>
                    </a:p>
                  </a:txBody>
                  <a:tcPr/>
                </a:tc>
              </a:tr>
              <a:tr h="370840">
                <a:tc>
                  <a:txBody>
                    <a:bodyPr/>
                    <a:lstStyle/>
                    <a:p>
                      <a:r>
                        <a:rPr lang="en-US" dirty="0" smtClean="0"/>
                        <a:t>Kentucky</a:t>
                      </a:r>
                      <a:r>
                        <a:rPr lang="en-US" baseline="0" dirty="0" smtClean="0"/>
                        <a:t> Dam</a:t>
                      </a:r>
                      <a:endParaRPr lang="en-US" dirty="0"/>
                    </a:p>
                  </a:txBody>
                  <a:tcPr/>
                </a:tc>
                <a:tc>
                  <a:txBody>
                    <a:bodyPr/>
                    <a:lstStyle/>
                    <a:p>
                      <a:r>
                        <a:rPr lang="en-US" dirty="0" smtClean="0"/>
                        <a:t>184 MW</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Operational</a:t>
                      </a:r>
                    </a:p>
                  </a:txBody>
                  <a:tcPr/>
                </a:tc>
              </a:tr>
              <a:tr h="370840">
                <a:tc>
                  <a:txBody>
                    <a:bodyPr/>
                    <a:lstStyle/>
                    <a:p>
                      <a:r>
                        <a:rPr lang="en-US" dirty="0" smtClean="0"/>
                        <a:t>Dix Dam</a:t>
                      </a:r>
                      <a:endParaRPr lang="en-US" dirty="0"/>
                    </a:p>
                  </a:txBody>
                  <a:tcPr/>
                </a:tc>
                <a:tc>
                  <a:txBody>
                    <a:bodyPr/>
                    <a:lstStyle/>
                    <a:p>
                      <a:r>
                        <a:rPr lang="en-US" dirty="0" smtClean="0"/>
                        <a:t>24 MW</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Operational</a:t>
                      </a:r>
                    </a:p>
                  </a:txBody>
                  <a:tcPr/>
                </a:tc>
              </a:tr>
              <a:tr h="370840">
                <a:tc>
                  <a:txBody>
                    <a:bodyPr/>
                    <a:lstStyle/>
                    <a:p>
                      <a:r>
                        <a:rPr lang="en-US" dirty="0" smtClean="0"/>
                        <a:t>Ohio Falls</a:t>
                      </a:r>
                      <a:endParaRPr lang="en-US" dirty="0"/>
                    </a:p>
                  </a:txBody>
                  <a:tcPr/>
                </a:tc>
                <a:tc>
                  <a:txBody>
                    <a:bodyPr/>
                    <a:lstStyle/>
                    <a:p>
                      <a:r>
                        <a:rPr lang="en-US" dirty="0" smtClean="0"/>
                        <a:t>80 MW</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Operational</a:t>
                      </a:r>
                    </a:p>
                  </a:txBody>
                  <a:tcPr/>
                </a:tc>
              </a:tr>
              <a:tr h="370840">
                <a:tc>
                  <a:txBody>
                    <a:bodyPr/>
                    <a:lstStyle/>
                    <a:p>
                      <a:r>
                        <a:rPr lang="en-US" dirty="0" smtClean="0"/>
                        <a:t>Wolf Creek</a:t>
                      </a:r>
                      <a:endParaRPr lang="en-US" dirty="0"/>
                    </a:p>
                  </a:txBody>
                  <a:tcPr/>
                </a:tc>
                <a:tc>
                  <a:txBody>
                    <a:bodyPr/>
                    <a:lstStyle/>
                    <a:p>
                      <a:r>
                        <a:rPr lang="en-US" dirty="0" smtClean="0"/>
                        <a:t>270 MW</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Operational</a:t>
                      </a:r>
                    </a:p>
                  </a:txBody>
                  <a:tcPr/>
                </a:tc>
              </a:tr>
              <a:tr h="370840">
                <a:tc>
                  <a:txBody>
                    <a:bodyPr/>
                    <a:lstStyle/>
                    <a:p>
                      <a:r>
                        <a:rPr lang="en-US" dirty="0" smtClean="0"/>
                        <a:t>Mother Ann Lee</a:t>
                      </a:r>
                      <a:endParaRPr lang="en-US" dirty="0"/>
                    </a:p>
                  </a:txBody>
                  <a:tcPr/>
                </a:tc>
                <a:tc>
                  <a:txBody>
                    <a:bodyPr/>
                    <a:lstStyle/>
                    <a:p>
                      <a:r>
                        <a:rPr lang="en-US" dirty="0" smtClean="0"/>
                        <a:t>2 MW</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Operational</a:t>
                      </a:r>
                    </a:p>
                  </a:txBody>
                  <a:tcPr/>
                </a:tc>
              </a:tr>
              <a:tr h="370840">
                <a:tc>
                  <a:txBody>
                    <a:bodyPr/>
                    <a:lstStyle/>
                    <a:p>
                      <a:r>
                        <a:rPr lang="en-US" dirty="0" err="1" smtClean="0"/>
                        <a:t>Cannelton</a:t>
                      </a:r>
                      <a:endParaRPr lang="en-US" dirty="0"/>
                    </a:p>
                  </a:txBody>
                  <a:tcPr/>
                </a:tc>
                <a:tc>
                  <a:txBody>
                    <a:bodyPr/>
                    <a:lstStyle/>
                    <a:p>
                      <a:r>
                        <a:rPr lang="en-US" dirty="0" smtClean="0"/>
                        <a:t>88 MW</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Operational</a:t>
                      </a:r>
                    </a:p>
                  </a:txBody>
                  <a:tcPr/>
                </a:tc>
              </a:tr>
              <a:tr h="370840">
                <a:tc>
                  <a:txBody>
                    <a:bodyPr/>
                    <a:lstStyle/>
                    <a:p>
                      <a:r>
                        <a:rPr lang="en-US" dirty="0" err="1" smtClean="0"/>
                        <a:t>Meldahl</a:t>
                      </a:r>
                      <a:endParaRPr lang="en-US" dirty="0"/>
                    </a:p>
                  </a:txBody>
                  <a:tcPr/>
                </a:tc>
                <a:tc>
                  <a:txBody>
                    <a:bodyPr/>
                    <a:lstStyle/>
                    <a:p>
                      <a:r>
                        <a:rPr lang="en-US" dirty="0" smtClean="0"/>
                        <a:t>105 MW</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Operational</a:t>
                      </a:r>
                    </a:p>
                  </a:txBody>
                  <a:tcPr/>
                </a:tc>
              </a:tr>
              <a:tr h="370840">
                <a:tc>
                  <a:txBody>
                    <a:bodyPr/>
                    <a:lstStyle/>
                    <a:p>
                      <a:r>
                        <a:rPr lang="en-US" dirty="0" smtClean="0"/>
                        <a:t>Smithland</a:t>
                      </a:r>
                      <a:endParaRPr lang="en-US" dirty="0"/>
                    </a:p>
                  </a:txBody>
                  <a:tcPr/>
                </a:tc>
                <a:tc>
                  <a:txBody>
                    <a:bodyPr/>
                    <a:lstStyle/>
                    <a:p>
                      <a:r>
                        <a:rPr lang="en-US" dirty="0" smtClean="0"/>
                        <a:t>76 MW</a:t>
                      </a:r>
                      <a:endParaRPr lang="en-US" dirty="0"/>
                    </a:p>
                  </a:txBody>
                  <a:tcPr/>
                </a:tc>
                <a:tc>
                  <a:txBody>
                    <a:bodyPr/>
                    <a:lstStyle/>
                    <a:p>
                      <a:r>
                        <a:rPr lang="en-US" dirty="0" smtClean="0"/>
                        <a:t>Under Construction</a:t>
                      </a:r>
                      <a:endParaRPr lang="en-US" dirty="0"/>
                    </a:p>
                  </a:txBody>
                  <a:tcPr/>
                </a:tc>
              </a:tr>
              <a:tr h="370840">
                <a:tc>
                  <a:txBody>
                    <a:bodyPr/>
                    <a:lstStyle/>
                    <a:p>
                      <a:r>
                        <a:rPr lang="en-US" dirty="0" err="1" smtClean="0"/>
                        <a:t>Weisenberger</a:t>
                      </a:r>
                      <a:r>
                        <a:rPr lang="en-US" dirty="0" smtClean="0"/>
                        <a:t> Mill</a:t>
                      </a:r>
                      <a:endParaRPr lang="en-US" dirty="0"/>
                    </a:p>
                  </a:txBody>
                  <a:tcPr/>
                </a:tc>
                <a:tc>
                  <a:txBody>
                    <a:bodyPr/>
                    <a:lstStyle/>
                    <a:p>
                      <a:r>
                        <a:rPr lang="en-US" dirty="0" smtClean="0"/>
                        <a:t>50 kW</a:t>
                      </a:r>
                      <a:endParaRPr lang="en-US" dirty="0"/>
                    </a:p>
                  </a:txBody>
                  <a:tcPr/>
                </a:tc>
                <a:tc>
                  <a:txBody>
                    <a:bodyPr/>
                    <a:lstStyle/>
                    <a:p>
                      <a:r>
                        <a:rPr lang="en-US" dirty="0" smtClean="0"/>
                        <a:t>Operational</a:t>
                      </a:r>
                      <a:endParaRPr lang="en-US" dirty="0"/>
                    </a:p>
                  </a:txBody>
                  <a:tcPr/>
                </a:tc>
              </a:tr>
            </a:tbl>
          </a:graphicData>
        </a:graphic>
      </p:graphicFrame>
    </p:spTree>
    <p:extLst>
      <p:ext uri="{BB962C8B-B14F-4D97-AF65-F5344CB8AC3E}">
        <p14:creationId xmlns:p14="http://schemas.microsoft.com/office/powerpoint/2010/main" val="15118657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143000"/>
            <a:ext cx="6508375" cy="5029199"/>
          </a:xfrm>
          <a:prstGeom prst="rect">
            <a:avLst/>
          </a:prstGeom>
        </p:spPr>
      </p:pic>
      <p:sp>
        <p:nvSpPr>
          <p:cNvPr id="2" name="Title 1"/>
          <p:cNvSpPr>
            <a:spLocks noGrp="1"/>
          </p:cNvSpPr>
          <p:nvPr>
            <p:ph type="title"/>
          </p:nvPr>
        </p:nvSpPr>
        <p:spPr/>
        <p:txBody>
          <a:bodyPr>
            <a:normAutofit fontScale="90000"/>
          </a:bodyPr>
          <a:lstStyle/>
          <a:p>
            <a:pPr algn="ctr"/>
            <a:r>
              <a:rPr lang="en-US" dirty="0" smtClean="0"/>
              <a:t>Interconnected (Distributed) Renewable Energy Resources</a:t>
            </a:r>
            <a:endParaRPr lang="en-US" dirty="0"/>
          </a:p>
        </p:txBody>
      </p:sp>
    </p:spTree>
    <p:extLst>
      <p:ext uri="{BB962C8B-B14F-4D97-AF65-F5344CB8AC3E}">
        <p14:creationId xmlns:p14="http://schemas.microsoft.com/office/powerpoint/2010/main" val="25939192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2371456500"/>
              </p:ext>
            </p:extLst>
          </p:nvPr>
        </p:nvGraphicFramePr>
        <p:xfrm>
          <a:off x="381000" y="381000"/>
          <a:ext cx="8458200" cy="6248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713561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457200"/>
            <a:ext cx="7784823" cy="5657218"/>
          </a:xfrm>
          <a:prstGeom prst="rect">
            <a:avLst/>
          </a:prstGeom>
        </p:spPr>
      </p:pic>
    </p:spTree>
    <p:extLst>
      <p:ext uri="{BB962C8B-B14F-4D97-AF65-F5344CB8AC3E}">
        <p14:creationId xmlns:p14="http://schemas.microsoft.com/office/powerpoint/2010/main" val="31080220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1" y="477980"/>
            <a:ext cx="7239000" cy="5593773"/>
          </a:xfrm>
          <a:prstGeom prst="rect">
            <a:avLst/>
          </a:prstGeom>
        </p:spPr>
      </p:pic>
      <p:sp>
        <p:nvSpPr>
          <p:cNvPr id="3" name="Title 2"/>
          <p:cNvSpPr>
            <a:spLocks noGrp="1"/>
          </p:cNvSpPr>
          <p:nvPr>
            <p:ph type="title"/>
          </p:nvPr>
        </p:nvSpPr>
        <p:spPr/>
        <p:txBody>
          <a:bodyPr/>
          <a:lstStyle/>
          <a:p>
            <a:r>
              <a:rPr lang="en-US" dirty="0" smtClean="0"/>
              <a:t>Landfill Gas to Energy Projects</a:t>
            </a:r>
            <a:endParaRPr lang="en-US" dirty="0"/>
          </a:p>
        </p:txBody>
      </p:sp>
      <p:sp>
        <p:nvSpPr>
          <p:cNvPr id="2" name="Slide Number Placeholder 1"/>
          <p:cNvSpPr>
            <a:spLocks noGrp="1"/>
          </p:cNvSpPr>
          <p:nvPr>
            <p:ph type="sldNum" sz="quarter" idx="12"/>
          </p:nvPr>
        </p:nvSpPr>
        <p:spPr/>
        <p:txBody>
          <a:bodyPr/>
          <a:lstStyle/>
          <a:p>
            <a:fld id="{38AACA35-0E6A-43A0-ABDC-11E8384944B7}" type="slidenum">
              <a:rPr lang="en-US" smtClean="0"/>
              <a:t>8</a:t>
            </a:fld>
            <a:endParaRPr lang="en-US" dirty="0"/>
          </a:p>
        </p:txBody>
      </p:sp>
    </p:spTree>
    <p:extLst>
      <p:ext uri="{BB962C8B-B14F-4D97-AF65-F5344CB8AC3E}">
        <p14:creationId xmlns:p14="http://schemas.microsoft.com/office/powerpoint/2010/main" val="20582047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Biomass\Biogas Examples</a:t>
            </a:r>
            <a:endParaRPr lang="en-US" dirty="0"/>
          </a:p>
        </p:txBody>
      </p:sp>
      <p:sp>
        <p:nvSpPr>
          <p:cNvPr id="3" name="Content Placeholder 2"/>
          <p:cNvSpPr>
            <a:spLocks noGrp="1"/>
          </p:cNvSpPr>
          <p:nvPr>
            <p:ph idx="1"/>
          </p:nvPr>
        </p:nvSpPr>
        <p:spPr/>
        <p:txBody>
          <a:bodyPr/>
          <a:lstStyle/>
          <a:p>
            <a:r>
              <a:rPr lang="en-US" dirty="0" smtClean="0"/>
              <a:t>Anaerobic Digestion</a:t>
            </a:r>
          </a:p>
          <a:p>
            <a:pPr lvl="1"/>
            <a:r>
              <a:rPr lang="en-US" dirty="0" smtClean="0"/>
              <a:t>Mac Farms (Campbellsville, KY)</a:t>
            </a:r>
          </a:p>
          <a:p>
            <a:pPr lvl="1"/>
            <a:r>
              <a:rPr lang="en-US" dirty="0" smtClean="0"/>
              <a:t>Purdue (Cromwell, KY)</a:t>
            </a:r>
          </a:p>
          <a:p>
            <a:r>
              <a:rPr lang="en-US" dirty="0" smtClean="0"/>
              <a:t>Biomass</a:t>
            </a:r>
            <a:endParaRPr lang="en-US" dirty="0" smtClean="0"/>
          </a:p>
          <a:p>
            <a:pPr lvl="1"/>
            <a:r>
              <a:rPr lang="en-US" dirty="0" smtClean="0"/>
              <a:t>Young Manufacturing </a:t>
            </a:r>
            <a:r>
              <a:rPr lang="en-US" dirty="0" smtClean="0"/>
              <a:t>(Beaver </a:t>
            </a:r>
            <a:r>
              <a:rPr lang="en-US" dirty="0" smtClean="0"/>
              <a:t>Dam, KY)</a:t>
            </a:r>
          </a:p>
          <a:p>
            <a:pPr lvl="1"/>
            <a:r>
              <a:rPr lang="en-US" dirty="0" smtClean="0"/>
              <a:t>Cox Interior (Campbellsville, KY</a:t>
            </a:r>
            <a:r>
              <a:rPr lang="en-US" dirty="0" smtClean="0"/>
              <a:t>)</a:t>
            </a:r>
          </a:p>
          <a:p>
            <a:pPr lvl="1"/>
            <a:r>
              <a:rPr lang="en-US" dirty="0" smtClean="0"/>
              <a:t>Domtar (Hawesville, KY)</a:t>
            </a:r>
            <a:endParaRPr lang="en-US" dirty="0"/>
          </a:p>
        </p:txBody>
      </p:sp>
    </p:spTree>
    <p:extLst>
      <p:ext uri="{BB962C8B-B14F-4D97-AF65-F5344CB8AC3E}">
        <p14:creationId xmlns:p14="http://schemas.microsoft.com/office/powerpoint/2010/main" val="226479496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2806</TotalTime>
  <Words>470</Words>
  <Application>Microsoft Office PowerPoint</Application>
  <PresentationFormat>On-screen Show (4:3)</PresentationFormat>
  <Paragraphs>205</Paragraphs>
  <Slides>35</Slides>
  <Notes>3</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Clarity</vt:lpstr>
      <vt:lpstr>Renewable Energy in Kentucky</vt:lpstr>
      <vt:lpstr>Current State of Renewable energy</vt:lpstr>
      <vt:lpstr>Fast Facts</vt:lpstr>
      <vt:lpstr>Hydroelectric Facilities</vt:lpstr>
      <vt:lpstr>Interconnected (Distributed) Renewable Energy Resources</vt:lpstr>
      <vt:lpstr>PowerPoint Presentation</vt:lpstr>
      <vt:lpstr>PowerPoint Presentation</vt:lpstr>
      <vt:lpstr>Landfill Gas to Energy Projects</vt:lpstr>
      <vt:lpstr>Biomass\Biogas Examples</vt:lpstr>
      <vt:lpstr>Renewable energy potential</vt:lpstr>
      <vt:lpstr>What Kind of Potential?</vt:lpstr>
      <vt:lpstr>Resource Potential</vt:lpstr>
      <vt:lpstr>PowerPoint Presentation</vt:lpstr>
      <vt:lpstr>PowerPoint Presentation</vt:lpstr>
      <vt:lpstr>PowerPoint Presentation</vt:lpstr>
      <vt:lpstr>PowerPoint Presentation</vt:lpstr>
      <vt:lpstr>PowerPoint Presentation</vt:lpstr>
      <vt:lpstr>Landfill Gas to Energy Potential</vt:lpstr>
      <vt:lpstr>Non-Powered Dams</vt:lpstr>
      <vt:lpstr>Enhanced Geothermal Potential</vt:lpstr>
      <vt:lpstr>Technical Potential</vt:lpstr>
      <vt:lpstr>PowerPoint Presentation</vt:lpstr>
      <vt:lpstr>Economic Potential</vt:lpstr>
      <vt:lpstr>NREL Estimates</vt:lpstr>
      <vt:lpstr>Opportunities &amp; Challenges</vt:lpstr>
      <vt:lpstr>Drivers for RE Development</vt:lpstr>
      <vt:lpstr>PowerPoint Presentation</vt:lpstr>
      <vt:lpstr>PowerPoint Presentation</vt:lpstr>
      <vt:lpstr>PowerPoint Presentation</vt:lpstr>
      <vt:lpstr>PowerPoint Presentation</vt:lpstr>
      <vt:lpstr>PowerPoint Presentation</vt:lpstr>
      <vt:lpstr>PowerPoint Presentation</vt:lpstr>
      <vt:lpstr>NREL Technical Potential Study</vt:lpstr>
      <vt:lpstr>Potential vs. Reality</vt:lpstr>
      <vt:lpstr>Contact </vt:lpstr>
    </vt:vector>
  </TitlesOfParts>
  <Company>EECPPC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Local Government</dc:title>
  <dc:creator>Stump, Kenya (EEC)</dc:creator>
  <cp:lastModifiedBy>Stump, Kenya (EEC)</cp:lastModifiedBy>
  <cp:revision>207</cp:revision>
  <cp:lastPrinted>2015-08-24T12:37:28Z</cp:lastPrinted>
  <dcterms:created xsi:type="dcterms:W3CDTF">2014-05-13T20:07:53Z</dcterms:created>
  <dcterms:modified xsi:type="dcterms:W3CDTF">2016-05-04T19:02:35Z</dcterms:modified>
</cp:coreProperties>
</file>