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95" r:id="rId4"/>
    <p:sldId id="258" r:id="rId5"/>
    <p:sldId id="260" r:id="rId6"/>
    <p:sldId id="261" r:id="rId7"/>
    <p:sldId id="263" r:id="rId8"/>
    <p:sldId id="299" r:id="rId9"/>
    <p:sldId id="300" r:id="rId10"/>
    <p:sldId id="271" r:id="rId11"/>
    <p:sldId id="272" r:id="rId12"/>
    <p:sldId id="293" r:id="rId13"/>
    <p:sldId id="301" r:id="rId14"/>
    <p:sldId id="276" r:id="rId15"/>
    <p:sldId id="288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417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64" autoAdjust="0"/>
    <p:restoredTop sz="89474" autoAdjust="0"/>
  </p:normalViewPr>
  <p:slideViewPr>
    <p:cSldViewPr snapToGrid="0">
      <p:cViewPr varScale="1">
        <p:scale>
          <a:sx n="100" d="100"/>
          <a:sy n="100" d="100"/>
        </p:scale>
        <p:origin x="120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B5EBCC5-F044-419A-BBB3-883230AA0087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7B43452-13B2-4D57-9454-4D7D876AF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102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Develop database of brine disposal in Kentucky,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3452-13B2-4D57-9454-4D7D876AFE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36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2 billion gallons brine injected every day in US = 48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million</a:t>
            </a:r>
            <a:r>
              <a:rPr lang="en-US" dirty="0"/>
              <a:t> barrels (MMBBL) (EPA, 2016), Service wells (SWD, ERI, EOR, SRI, TRI, GI), Drill as </a:t>
            </a:r>
            <a:r>
              <a:rPr lang="en-US" b="1" dirty="0"/>
              <a:t>new well </a:t>
            </a:r>
            <a:r>
              <a:rPr lang="en-US" dirty="0"/>
              <a:t>or utilize </a:t>
            </a:r>
            <a:r>
              <a:rPr lang="en-US" b="1" dirty="0"/>
              <a:t>existing</a:t>
            </a:r>
            <a:r>
              <a:rPr lang="en-US" dirty="0"/>
              <a:t> well borehole </a:t>
            </a:r>
          </a:p>
          <a:p>
            <a:pPr defTabSz="931774">
              <a:defRPr/>
            </a:pPr>
            <a:endParaRPr lang="en-US" dirty="0"/>
          </a:p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3452-13B2-4D57-9454-4D7D876AFEA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075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3452-13B2-4D57-9454-4D7D876AFEA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29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Increased demands for disposal wells due to recent rise in shale-gas activity &amp; production </a:t>
            </a:r>
          </a:p>
          <a:p>
            <a:pPr defTabSz="931774">
              <a:defRPr/>
            </a:pPr>
            <a:r>
              <a:rPr lang="en-US" dirty="0"/>
              <a:t>Research Partnership to Secure Energy for America (RPSEA), Unconventional Resources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3452-13B2-4D57-9454-4D7D876AFEA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145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>
                <a:ea typeface="Times New Roman" pitchFamily="18" charset="0"/>
              </a:rPr>
              <a:t>Develop a systematic assessment of brine disposal wells in the Northern </a:t>
            </a:r>
            <a:r>
              <a:rPr lang="en-US" dirty="0" smtClean="0"/>
              <a:t>Appalachian</a:t>
            </a:r>
            <a:r>
              <a:rPr lang="en-US" dirty="0" smtClean="0">
                <a:ea typeface="Times New Roman" pitchFamily="18" charset="0"/>
              </a:rPr>
              <a:t> Basin based on information from state agencies and disposal and production companies.</a:t>
            </a:r>
          </a:p>
          <a:p>
            <a:pPr>
              <a:spcBef>
                <a:spcPct val="0"/>
              </a:spcBef>
              <a:spcAft>
                <a:spcPts val="1223"/>
              </a:spcAft>
            </a:pPr>
            <a:r>
              <a:rPr lang="en-US" dirty="0" smtClean="0">
                <a:ea typeface="Times New Roman" pitchFamily="18" charset="0"/>
              </a:rPr>
              <a:t>Develop a geologic framework with regard to injection zones (regional and local extent), reservoir performance parameters, operational issues, and operational data.</a:t>
            </a:r>
          </a:p>
          <a:p>
            <a:pPr>
              <a:spcBef>
                <a:spcPct val="0"/>
              </a:spcBef>
              <a:spcAft>
                <a:spcPts val="1223"/>
              </a:spcAft>
            </a:pPr>
            <a:r>
              <a:rPr lang="en-US" dirty="0" smtClean="0">
                <a:ea typeface="Times New Roman" pitchFamily="18" charset="0"/>
              </a:rPr>
              <a:t>Complete local reservoir simulations for </a:t>
            </a:r>
            <a:r>
              <a:rPr lang="en-US" dirty="0" err="1" smtClean="0">
                <a:ea typeface="Times New Roman" pitchFamily="18" charset="0"/>
              </a:rPr>
              <a:t>injectivity</a:t>
            </a:r>
            <a:r>
              <a:rPr lang="en-US" dirty="0" smtClean="0">
                <a:ea typeface="Times New Roman" pitchFamily="18" charset="0"/>
              </a:rPr>
              <a:t>, pressure buildup, </a:t>
            </a:r>
            <a:r>
              <a:rPr lang="en-US" dirty="0" err="1" smtClean="0">
                <a:ea typeface="Times New Roman" pitchFamily="18" charset="0"/>
              </a:rPr>
              <a:t>geomechanical</a:t>
            </a:r>
            <a:r>
              <a:rPr lang="en-US" dirty="0" smtClean="0">
                <a:ea typeface="Times New Roman" pitchFamily="18" charset="0"/>
              </a:rPr>
              <a:t> constraints of stress magnitude and orientation.</a:t>
            </a:r>
          </a:p>
          <a:p>
            <a:pPr>
              <a:spcBef>
                <a:spcPct val="0"/>
              </a:spcBef>
              <a:spcAft>
                <a:spcPts val="1223"/>
              </a:spcAft>
            </a:pPr>
            <a:r>
              <a:rPr lang="en-US" dirty="0" smtClean="0">
                <a:ea typeface="Times New Roman" pitchFamily="18" charset="0"/>
              </a:rPr>
              <a:t>Evaluate aspects of disposal based on possible demand, storage capacity, and well costs.</a:t>
            </a:r>
          </a:p>
          <a:p>
            <a:pPr>
              <a:spcBef>
                <a:spcPct val="0"/>
              </a:spcBef>
              <a:spcAft>
                <a:spcPts val="1223"/>
              </a:spcAft>
            </a:pPr>
            <a:r>
              <a:rPr lang="en-US" dirty="0" smtClean="0">
                <a:ea typeface="Times New Roman" pitchFamily="18" charset="0"/>
              </a:rPr>
              <a:t>Provide guidance for developers, oil &amp; gas producers, regulatory agencies, and public stakeholders.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3452-13B2-4D57-9454-4D7D876AFEA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40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3452-13B2-4D57-9454-4D7D876AFEA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898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r>
              <a:rPr lang="en-US" dirty="0" smtClean="0"/>
              <a:t>Other states provided whole core samples from the Big Injun, Clinton, Trempealeau, Newburg, </a:t>
            </a:r>
            <a:r>
              <a:rPr lang="en-US" dirty="0" err="1" smtClean="0"/>
              <a:t>Oriskany</a:t>
            </a:r>
            <a:r>
              <a:rPr lang="en-US" dirty="0" smtClean="0"/>
              <a:t>, and Medina.   Four </a:t>
            </a:r>
            <a:r>
              <a:rPr lang="en-US" dirty="0"/>
              <a:t>simulations were completed for major injection intervals in the region: Mississippian Weir Sandstone, Silurian Lockport-‘Newburg’ zone, Silurian ‘Clinton-Medina,’ and </a:t>
            </a:r>
            <a:r>
              <a:rPr lang="en-US" dirty="0" err="1"/>
              <a:t>Cambro</a:t>
            </a:r>
            <a:r>
              <a:rPr lang="en-US" dirty="0"/>
              <a:t>-Ordovician Knox-Basal sandstone interval.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3452-13B2-4D57-9454-4D7D876AFEA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172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Monthly operational data (injection volumes, wellhead pressure, etc.) compiled from over 200 Class II brine disposal (SWD) wells for 2008-2012.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3452-13B2-4D57-9454-4D7D876AFEA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52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62065BC-81C1-438C-AC19-904F17934E52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A656B8F-E444-4296-9ED1-4F5ACA671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13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62065BC-81C1-438C-AC19-904F17934E52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A656B8F-E444-4296-9ED1-4F5ACA671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642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62065BC-81C1-438C-AC19-904F17934E52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A656B8F-E444-4296-9ED1-4F5ACA671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35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62065BC-81C1-438C-AC19-904F17934E52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A656B8F-E444-4296-9ED1-4F5ACA671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02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62065BC-81C1-438C-AC19-904F17934E52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A656B8F-E444-4296-9ED1-4F5ACA671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77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62065BC-81C1-438C-AC19-904F17934E52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A656B8F-E444-4296-9ED1-4F5ACA671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99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62065BC-81C1-438C-AC19-904F17934E52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A656B8F-E444-4296-9ED1-4F5ACA671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440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62065BC-81C1-438C-AC19-904F17934E52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A656B8F-E444-4296-9ED1-4F5ACA671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472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62065BC-81C1-438C-AC19-904F17934E52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A656B8F-E444-4296-9ED1-4F5ACA671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04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62065BC-81C1-438C-AC19-904F17934E52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A656B8F-E444-4296-9ED1-4F5ACA671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51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62065BC-81C1-438C-AC19-904F17934E52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A656B8F-E444-4296-9ED1-4F5ACA671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021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30000"/>
                <a:lumOff val="70000"/>
              </a:schemeClr>
            </a:gs>
            <a:gs pos="100000">
              <a:schemeClr val="accent1">
                <a:lumMod val="80000"/>
              </a:schemeClr>
            </a:gs>
            <a:gs pos="0">
              <a:schemeClr val="accent1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187" y="6090685"/>
            <a:ext cx="1055767" cy="68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10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g"/><Relationship Id="rId9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43000" y="1122364"/>
            <a:ext cx="6858000" cy="18970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Regional modeling of Class II wastewater injection wells, Appalachian Basin </a:t>
            </a:r>
            <a:endParaRPr lang="en-US" sz="36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143000" y="3333749"/>
            <a:ext cx="6953250" cy="2295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Tom Sparks, Energy and Minerals Section</a:t>
            </a:r>
          </a:p>
          <a:p>
            <a:r>
              <a:rPr lang="en-US" b="1" dirty="0" smtClean="0"/>
              <a:t>Kentucky Geological Survey Annual Seminar</a:t>
            </a:r>
          </a:p>
          <a:p>
            <a:r>
              <a:rPr lang="en-US" b="1" dirty="0" smtClean="0"/>
              <a:t>May 13, 2016</a:t>
            </a:r>
          </a:p>
          <a:p>
            <a:r>
              <a:rPr lang="en-US" b="1" dirty="0" smtClean="0"/>
              <a:t>KGS Well Sample and Core Library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8" y="6243574"/>
            <a:ext cx="2286000" cy="49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54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30343"/>
          </a:xfrm>
        </p:spPr>
        <p:txBody>
          <a:bodyPr>
            <a:normAutofit/>
          </a:bodyPr>
          <a:lstStyle/>
          <a:p>
            <a:r>
              <a:rPr lang="en-US" sz="2800" b="1" i="0" dirty="0">
                <a:latin typeface="+mn-lt"/>
              </a:rPr>
              <a:t>Brine </a:t>
            </a:r>
            <a:r>
              <a:rPr lang="en-US" sz="2800" b="1" i="0" dirty="0" smtClean="0">
                <a:latin typeface="+mn-lt"/>
              </a:rPr>
              <a:t>Disposal Framework – Battelle, KGS, others </a:t>
            </a:r>
            <a:endParaRPr lang="en-US" sz="2800" b="1" i="0" dirty="0">
              <a:latin typeface="+mn-lt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49" y="1095469"/>
            <a:ext cx="6488896" cy="4351338"/>
          </a:xfrm>
        </p:spPr>
        <p:txBody>
          <a:bodyPr>
            <a:normAutofit lnSpcReduction="10000"/>
          </a:bodyPr>
          <a:lstStyle/>
          <a:p>
            <a:r>
              <a:rPr lang="en-US" sz="2400" i="1" dirty="0" smtClean="0"/>
              <a:t>Development </a:t>
            </a:r>
            <a:r>
              <a:rPr lang="en-US" sz="2400" i="1" dirty="0"/>
              <a:t>of Subsurface Brine Disposal Framework in the Northern Appalachian </a:t>
            </a:r>
            <a:r>
              <a:rPr lang="en-US" sz="2400" i="1" dirty="0" smtClean="0"/>
              <a:t>Basin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Increased demands for disposal wells due to recent rise in shale-gas activity &amp; production 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r>
              <a:rPr lang="en-US" dirty="0" smtClean="0"/>
              <a:t>Manager: </a:t>
            </a:r>
            <a:r>
              <a:rPr lang="en-US" sz="2400" dirty="0" smtClean="0"/>
              <a:t>Research </a:t>
            </a:r>
            <a:r>
              <a:rPr lang="en-US" sz="2400" dirty="0"/>
              <a:t>Partnership to Secure Energy for America (</a:t>
            </a:r>
            <a:r>
              <a:rPr lang="en-US" sz="2400" dirty="0" smtClean="0"/>
              <a:t>RPSEA), Unconventional Resources </a:t>
            </a:r>
          </a:p>
          <a:p>
            <a:r>
              <a:rPr lang="en-US" dirty="0" smtClean="0"/>
              <a:t>S</a:t>
            </a:r>
            <a:r>
              <a:rPr lang="en-US" sz="2400" dirty="0" smtClean="0"/>
              <a:t>ubcontractor: </a:t>
            </a:r>
            <a:r>
              <a:rPr lang="en-US" sz="2400" dirty="0"/>
              <a:t>Battelle Memorial </a:t>
            </a:r>
            <a:r>
              <a:rPr lang="en-US" sz="2400" dirty="0" smtClean="0"/>
              <a:t>Institute</a:t>
            </a:r>
          </a:p>
          <a:p>
            <a:r>
              <a:rPr lang="en-US" sz="2400" dirty="0" smtClean="0"/>
              <a:t>State Surveys of Kentucky, Ohio, </a:t>
            </a:r>
            <a:r>
              <a:rPr lang="en-US" sz="2400" dirty="0"/>
              <a:t>W</a:t>
            </a:r>
            <a:r>
              <a:rPr lang="en-US" sz="2400" dirty="0" smtClean="0"/>
              <a:t>est Virginia, Pennsylvania</a:t>
            </a:r>
          </a:p>
          <a:p>
            <a:r>
              <a:rPr lang="en-US" sz="2400" dirty="0" smtClean="0"/>
              <a:t>Tom Sparks, Marty Parris, KGS </a:t>
            </a:r>
          </a:p>
          <a:p>
            <a:r>
              <a:rPr lang="en-US" sz="2400" dirty="0" smtClean="0"/>
              <a:t>2-year project (Apr 2013</a:t>
            </a:r>
            <a:r>
              <a:rPr lang="en-US" dirty="0" smtClean="0"/>
              <a:t> – </a:t>
            </a:r>
            <a:r>
              <a:rPr lang="en-US" sz="2400" dirty="0" smtClean="0"/>
              <a:t>Oct 2015)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601" y="5053725"/>
            <a:ext cx="1243584" cy="11094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233" y="5416942"/>
            <a:ext cx="1976247" cy="5882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233" y="1903542"/>
            <a:ext cx="1340952" cy="1300318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545" y="3418829"/>
            <a:ext cx="1691640" cy="4533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536" y="5416942"/>
            <a:ext cx="2423009" cy="7841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26" y="4211497"/>
            <a:ext cx="2321259" cy="5029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723" y="1087384"/>
            <a:ext cx="2048462" cy="56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31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068" y="1377357"/>
            <a:ext cx="8430132" cy="5053625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dirty="0" smtClean="0">
                <a:ea typeface="Times New Roman" pitchFamily="18" charset="0"/>
              </a:rPr>
              <a:t>Develop an </a:t>
            </a:r>
            <a:r>
              <a:rPr lang="en-US" b="1" dirty="0" smtClean="0">
                <a:ea typeface="Times New Roman" pitchFamily="18" charset="0"/>
              </a:rPr>
              <a:t>assessment of brine disposal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dirty="0" smtClean="0">
                <a:ea typeface="Times New Roman" pitchFamily="18" charset="0"/>
              </a:rPr>
              <a:t>in the Northern </a:t>
            </a:r>
            <a:r>
              <a:rPr lang="en-US" dirty="0"/>
              <a:t>Appalachian</a:t>
            </a:r>
            <a:r>
              <a:rPr lang="en-US" dirty="0" smtClean="0">
                <a:ea typeface="Times New Roman" pitchFamily="18" charset="0"/>
              </a:rPr>
              <a:t> Basin region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dirty="0" smtClean="0">
                <a:ea typeface="Times New Roman" pitchFamily="18" charset="0"/>
              </a:rPr>
              <a:t>based on information from state agencies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dirty="0" smtClean="0">
                <a:ea typeface="Times New Roman" pitchFamily="18" charset="0"/>
              </a:rPr>
              <a:t>and disposal and production companies</a:t>
            </a:r>
          </a:p>
          <a:p>
            <a:pPr marL="0" indent="0">
              <a:spcBef>
                <a:spcPct val="0"/>
              </a:spcBef>
              <a:buNone/>
            </a:pPr>
            <a:endParaRPr lang="en-US" sz="1000" dirty="0" smtClean="0">
              <a:ea typeface="Times New Roman" pitchFamily="18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dirty="0" smtClean="0">
                <a:ea typeface="Times New Roman" pitchFamily="18" charset="0"/>
              </a:rPr>
              <a:t>Develop a </a:t>
            </a:r>
            <a:r>
              <a:rPr lang="en-US" b="1" dirty="0" smtClean="0">
                <a:ea typeface="Times New Roman" pitchFamily="18" charset="0"/>
              </a:rPr>
              <a:t>geologic framework </a:t>
            </a:r>
            <a:r>
              <a:rPr lang="en-US" dirty="0" smtClean="0">
                <a:ea typeface="Times New Roman" pitchFamily="18" charset="0"/>
              </a:rPr>
              <a:t>of injection zones, performance parameters, operational issues, and </a:t>
            </a:r>
            <a:r>
              <a:rPr lang="en-US" dirty="0">
                <a:ea typeface="Times New Roman" pitchFamily="18" charset="0"/>
              </a:rPr>
              <a:t>operational data</a:t>
            </a:r>
            <a:r>
              <a:rPr lang="en-US" dirty="0" smtClean="0">
                <a:ea typeface="Times New Roman" pitchFamily="18" charset="0"/>
              </a:rPr>
              <a:t>.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dirty="0" smtClean="0">
                <a:ea typeface="Times New Roman" pitchFamily="18" charset="0"/>
              </a:rPr>
              <a:t>Complete </a:t>
            </a:r>
            <a:r>
              <a:rPr lang="en-US" b="1" dirty="0" smtClean="0">
                <a:ea typeface="Times New Roman" pitchFamily="18" charset="0"/>
              </a:rPr>
              <a:t>reservoir evaluations </a:t>
            </a:r>
            <a:r>
              <a:rPr lang="en-US" dirty="0" smtClean="0">
                <a:ea typeface="Times New Roman" pitchFamily="18" charset="0"/>
              </a:rPr>
              <a:t>through simulations for </a:t>
            </a:r>
            <a:r>
              <a:rPr lang="en-US" dirty="0" err="1" smtClean="0">
                <a:ea typeface="Times New Roman" pitchFamily="18" charset="0"/>
              </a:rPr>
              <a:t>injectivity</a:t>
            </a:r>
            <a:r>
              <a:rPr lang="en-US" dirty="0" smtClean="0">
                <a:ea typeface="Times New Roman" pitchFamily="18" charset="0"/>
              </a:rPr>
              <a:t>, pressure buildup, </a:t>
            </a:r>
            <a:r>
              <a:rPr lang="en-US" dirty="0" err="1" smtClean="0">
                <a:ea typeface="Times New Roman" pitchFamily="18" charset="0"/>
              </a:rPr>
              <a:t>geomechanical</a:t>
            </a:r>
            <a:r>
              <a:rPr lang="en-US" dirty="0" smtClean="0">
                <a:ea typeface="Times New Roman" pitchFamily="18" charset="0"/>
              </a:rPr>
              <a:t> constraints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dirty="0" smtClean="0">
                <a:ea typeface="Times New Roman" pitchFamily="18" charset="0"/>
              </a:rPr>
              <a:t>Evaluate disposal based on </a:t>
            </a:r>
            <a:r>
              <a:rPr lang="en-US" b="1" dirty="0" smtClean="0">
                <a:ea typeface="Times New Roman" pitchFamily="18" charset="0"/>
              </a:rPr>
              <a:t>demand</a:t>
            </a:r>
            <a:r>
              <a:rPr lang="en-US" dirty="0" smtClean="0">
                <a:ea typeface="Times New Roman" pitchFamily="18" charset="0"/>
              </a:rPr>
              <a:t>, storage </a:t>
            </a:r>
            <a:r>
              <a:rPr lang="en-US" b="1" dirty="0" smtClean="0">
                <a:ea typeface="Times New Roman" pitchFamily="18" charset="0"/>
              </a:rPr>
              <a:t>capacity</a:t>
            </a:r>
            <a:r>
              <a:rPr lang="en-US" dirty="0" smtClean="0">
                <a:ea typeface="Times New Roman" pitchFamily="18" charset="0"/>
              </a:rPr>
              <a:t>, and </a:t>
            </a:r>
            <a:r>
              <a:rPr lang="en-US" b="1" dirty="0" smtClean="0">
                <a:ea typeface="Times New Roman" pitchFamily="18" charset="0"/>
              </a:rPr>
              <a:t>costs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dirty="0">
                <a:ea typeface="Times New Roman" pitchFamily="18" charset="0"/>
              </a:rPr>
              <a:t>G</a:t>
            </a:r>
            <a:r>
              <a:rPr lang="en-US" dirty="0" smtClean="0">
                <a:ea typeface="Times New Roman" pitchFamily="18" charset="0"/>
              </a:rPr>
              <a:t>uidance to developers, producers, agencies, and stakeholders</a:t>
            </a:r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09068" y="486240"/>
            <a:ext cx="7410450" cy="730343"/>
          </a:xfrm>
        </p:spPr>
        <p:txBody>
          <a:bodyPr>
            <a:normAutofit/>
          </a:bodyPr>
          <a:lstStyle/>
          <a:p>
            <a:r>
              <a:rPr lang="en-US" b="1" i="0" dirty="0">
                <a:latin typeface="+mn-lt"/>
              </a:rPr>
              <a:t>Brine </a:t>
            </a:r>
            <a:r>
              <a:rPr lang="en-US" b="1" i="0" dirty="0" smtClean="0">
                <a:latin typeface="+mn-lt"/>
              </a:rPr>
              <a:t>Disposal – objectives</a:t>
            </a:r>
            <a:endParaRPr lang="en-US" b="1" i="0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136" y="103136"/>
            <a:ext cx="3293799" cy="269652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7714743" y="911309"/>
            <a:ext cx="431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PA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867400" y="1971675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KY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57393" y="1168484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OH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981318" y="1854284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WV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3712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719730" y="1512987"/>
            <a:ext cx="7955280" cy="318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Data </a:t>
            </a:r>
            <a:r>
              <a:rPr lang="en-US" b="1" dirty="0" smtClean="0"/>
              <a:t>collection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review </a:t>
            </a:r>
            <a:r>
              <a:rPr lang="en-US" dirty="0"/>
              <a:t>–</a:t>
            </a:r>
            <a:r>
              <a:rPr lang="en-US" dirty="0" smtClean="0"/>
              <a:t> compile data, 5-year </a:t>
            </a:r>
            <a:r>
              <a:rPr lang="en-US" dirty="0"/>
              <a:t>injection </a:t>
            </a:r>
            <a:r>
              <a:rPr lang="en-US" dirty="0" smtClean="0"/>
              <a:t>history (2008–2012), laboratory and </a:t>
            </a:r>
            <a:r>
              <a:rPr lang="en-US" dirty="0" err="1" smtClean="0"/>
              <a:t>injectivity</a:t>
            </a:r>
            <a:r>
              <a:rPr lang="en-US" dirty="0" smtClean="0"/>
              <a:t> analysis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Perform </a:t>
            </a:r>
            <a:r>
              <a:rPr lang="en-US" b="1" dirty="0" err="1" smtClean="0"/>
              <a:t>geomechanical</a:t>
            </a:r>
            <a:r>
              <a:rPr lang="en-US" dirty="0" smtClean="0"/>
              <a:t> testing of 9 selected key formations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err="1" smtClean="0"/>
              <a:t>Geocellular</a:t>
            </a:r>
            <a:r>
              <a:rPr lang="en-US" dirty="0" smtClean="0"/>
              <a:t> </a:t>
            </a:r>
            <a:r>
              <a:rPr lang="en-US" b="1" dirty="0" smtClean="0"/>
              <a:t>model</a:t>
            </a:r>
            <a:r>
              <a:rPr lang="en-US" dirty="0" smtClean="0"/>
              <a:t> development – shallow to deep zones (4)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Local-scale injection </a:t>
            </a:r>
            <a:r>
              <a:rPr lang="en-US" b="1" dirty="0" smtClean="0"/>
              <a:t>simulations</a:t>
            </a:r>
            <a:r>
              <a:rPr lang="en-US" dirty="0" smtClean="0"/>
              <a:t> of selected wells in model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Source-Sink analysis – compare field prod. vs. injection vol.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Development of </a:t>
            </a:r>
            <a:r>
              <a:rPr lang="en-US" b="1" dirty="0" smtClean="0"/>
              <a:t>products</a:t>
            </a:r>
            <a:r>
              <a:rPr lang="en-US" dirty="0" smtClean="0"/>
              <a:t> for operators (reports, tables, etc.)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19730" y="660924"/>
            <a:ext cx="7410450" cy="730343"/>
          </a:xfrm>
        </p:spPr>
        <p:txBody>
          <a:bodyPr>
            <a:normAutofit/>
          </a:bodyPr>
          <a:lstStyle/>
          <a:p>
            <a:r>
              <a:rPr lang="en-US" b="1" i="0" dirty="0">
                <a:latin typeface="+mn-lt"/>
              </a:rPr>
              <a:t>Brine </a:t>
            </a:r>
            <a:r>
              <a:rPr lang="en-US" b="1" i="0" dirty="0" smtClean="0">
                <a:latin typeface="+mn-lt"/>
              </a:rPr>
              <a:t>Disposal Framework – </a:t>
            </a:r>
            <a:r>
              <a:rPr lang="en-US" i="0" dirty="0" smtClean="0">
                <a:latin typeface="+mn-lt"/>
              </a:rPr>
              <a:t>major </a:t>
            </a:r>
            <a:r>
              <a:rPr lang="en-US" i="0" dirty="0">
                <a:latin typeface="+mn-lt"/>
              </a:rPr>
              <a:t>t</a:t>
            </a:r>
            <a:r>
              <a:rPr lang="en-US" i="0" dirty="0" smtClean="0">
                <a:latin typeface="+mn-lt"/>
              </a:rPr>
              <a:t>asks</a:t>
            </a:r>
            <a:endParaRPr lang="en-US" b="1" i="0" dirty="0">
              <a:latin typeface="+mn-lt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60" y="4980280"/>
            <a:ext cx="1741460" cy="155065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6" descr="\\Ws-bco-fs1\ete$\CARBON MGNT\RPSEA\BrineDisposalFramework\CoreTests\COrePhotos\Clinton_O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52" t="7272" r="21362" b="2710"/>
          <a:stretch/>
        </p:blipFill>
        <p:spPr bwMode="auto">
          <a:xfrm>
            <a:off x="8130180" y="207481"/>
            <a:ext cx="742253" cy="11550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48" y="4980280"/>
            <a:ext cx="2409822" cy="157674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955" y="4980945"/>
            <a:ext cx="3751305" cy="157608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916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749" y="1095469"/>
            <a:ext cx="7970602" cy="556374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S</a:t>
            </a:r>
            <a:r>
              <a:rPr lang="en-US" sz="2000" dirty="0" smtClean="0"/>
              <a:t>upplied three whole-core samples for rock mechanics (</a:t>
            </a:r>
            <a:r>
              <a:rPr lang="en-US" sz="2000" b="1" dirty="0" smtClean="0"/>
              <a:t>compressive, acoustic, and tensile strength testing</a:t>
            </a:r>
            <a:r>
              <a:rPr lang="en-US" sz="2000" dirty="0" smtClean="0"/>
              <a:t>) from KGS No. 1 Hanson Aggregates, Carter County, KY</a:t>
            </a:r>
          </a:p>
          <a:p>
            <a:pPr marL="685800" indent="-342900">
              <a:lnSpc>
                <a:spcPct val="75000"/>
              </a:lnSpc>
              <a:buSzPct val="100000"/>
            </a:pPr>
            <a:r>
              <a:rPr lang="en-US" sz="2000" b="1" dirty="0" smtClean="0"/>
              <a:t>Rose Run Sandstone </a:t>
            </a:r>
            <a:r>
              <a:rPr lang="en-US" sz="2000" dirty="0" smtClean="0"/>
              <a:t>@ 3,313’</a:t>
            </a:r>
          </a:p>
          <a:p>
            <a:pPr marL="685800" indent="-342900">
              <a:lnSpc>
                <a:spcPct val="75000"/>
              </a:lnSpc>
              <a:buSzPct val="100000"/>
            </a:pPr>
            <a:r>
              <a:rPr lang="en-US" sz="2000" b="1" dirty="0" smtClean="0"/>
              <a:t>Copper Ridge Formation </a:t>
            </a:r>
            <a:r>
              <a:rPr lang="en-US" sz="2000" dirty="0" smtClean="0"/>
              <a:t>@ 3,790’</a:t>
            </a:r>
          </a:p>
          <a:p>
            <a:pPr marL="685800" indent="-342900">
              <a:lnSpc>
                <a:spcPct val="75000"/>
              </a:lnSpc>
              <a:buSzPct val="100000"/>
            </a:pPr>
            <a:r>
              <a:rPr lang="en-US" sz="2000" b="1" dirty="0" smtClean="0"/>
              <a:t>Mount Simon Sandstone </a:t>
            </a:r>
            <a:r>
              <a:rPr lang="en-US" sz="2000" dirty="0" smtClean="0"/>
              <a:t>@ 4,686’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C</a:t>
            </a:r>
            <a:r>
              <a:rPr lang="en-US" sz="2000" dirty="0" smtClean="0"/>
              <a:t>ompiled lists </a:t>
            </a:r>
            <a:r>
              <a:rPr lang="en-US" sz="2000" dirty="0"/>
              <a:t>of Class II brine disposal wells with </a:t>
            </a:r>
            <a:r>
              <a:rPr lang="en-US" sz="2000" b="1" dirty="0"/>
              <a:t>administration </a:t>
            </a:r>
            <a:r>
              <a:rPr lang="en-US" sz="2000" b="1" dirty="0" smtClean="0"/>
              <a:t>data, </a:t>
            </a:r>
            <a:r>
              <a:rPr lang="en-US" sz="2000" dirty="0" smtClean="0"/>
              <a:t>and </a:t>
            </a:r>
            <a:r>
              <a:rPr lang="en-US" sz="2000" b="1" dirty="0"/>
              <a:t>operational injection data </a:t>
            </a:r>
            <a:r>
              <a:rPr lang="en-US" sz="2000" dirty="0"/>
              <a:t>(pressures, volumes) for all active SWD </a:t>
            </a:r>
            <a:r>
              <a:rPr lang="en-US" sz="2000" dirty="0" smtClean="0"/>
              <a:t>in EKY</a:t>
            </a:r>
          </a:p>
          <a:p>
            <a:pPr marL="685800" indent="-347472">
              <a:lnSpc>
                <a:spcPct val="75000"/>
              </a:lnSpc>
              <a:buSzPct val="100000"/>
            </a:pPr>
            <a:r>
              <a:rPr lang="en-US" sz="2000" b="1" dirty="0" smtClean="0"/>
              <a:t>30 active brine injection wells </a:t>
            </a:r>
            <a:r>
              <a:rPr lang="en-US" sz="2000" dirty="0" smtClean="0"/>
              <a:t>in KY Northern </a:t>
            </a: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Appalachian Basin</a:t>
            </a:r>
            <a:endParaRPr lang="en-US" sz="2000" dirty="0" smtClean="0"/>
          </a:p>
          <a:p>
            <a:pPr marL="685800" indent="-347472">
              <a:lnSpc>
                <a:spcPct val="75000"/>
              </a:lnSpc>
              <a:buSzPct val="100000"/>
            </a:pPr>
            <a:r>
              <a:rPr lang="en-US" sz="2000" dirty="0" smtClean="0"/>
              <a:t>Operational </a:t>
            </a:r>
            <a:r>
              <a:rPr lang="en-US" sz="2000" dirty="0"/>
              <a:t>monthly volumes complied </a:t>
            </a:r>
            <a:r>
              <a:rPr lang="en-US" sz="2000" dirty="0" smtClean="0"/>
              <a:t>for</a:t>
            </a:r>
            <a:r>
              <a:rPr lang="en-US" sz="2000" b="1" dirty="0" smtClean="0"/>
              <a:t> 21 wells</a:t>
            </a:r>
            <a:endParaRPr lang="en-US" sz="2000" dirty="0">
              <a:ea typeface="Times New Roman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 smtClean="0"/>
              <a:t>Battelle ran various </a:t>
            </a:r>
            <a:r>
              <a:rPr lang="en-US" sz="2000" b="1" dirty="0" err="1" smtClean="0"/>
              <a:t>geocellular</a:t>
            </a:r>
            <a:r>
              <a:rPr lang="en-US" sz="2000" b="1" dirty="0" smtClean="0"/>
              <a:t> models </a:t>
            </a:r>
            <a:r>
              <a:rPr lang="en-US" sz="2000" dirty="0" smtClean="0"/>
              <a:t>and</a:t>
            </a:r>
            <a:r>
              <a:rPr lang="en-US" sz="2000" b="1" dirty="0" smtClean="0"/>
              <a:t> injection simulations</a:t>
            </a:r>
            <a:r>
              <a:rPr lang="en-US" sz="2000" dirty="0" smtClean="0"/>
              <a:t> through injection formations as provided by each state survey</a:t>
            </a:r>
          </a:p>
          <a:p>
            <a:pPr marL="685800" indent="-342900">
              <a:lnSpc>
                <a:spcPct val="75000"/>
              </a:lnSpc>
              <a:buSzPct val="100000"/>
            </a:pPr>
            <a:r>
              <a:rPr lang="en-US" sz="2000" dirty="0" smtClean="0"/>
              <a:t>Kentucky case study – </a:t>
            </a:r>
            <a:r>
              <a:rPr lang="en-US" sz="2000" b="1" dirty="0" smtClean="0"/>
              <a:t>Weir sands</a:t>
            </a:r>
            <a:r>
              <a:rPr lang="en-US" sz="2000" dirty="0" smtClean="0"/>
              <a:t>, </a:t>
            </a:r>
            <a:r>
              <a:rPr lang="en-US" sz="2000" dirty="0" err="1" smtClean="0"/>
              <a:t>Isonville</a:t>
            </a:r>
            <a:r>
              <a:rPr lang="en-US" sz="2000" dirty="0" smtClean="0"/>
              <a:t> </a:t>
            </a:r>
            <a:r>
              <a:rPr lang="en-US" sz="2000" dirty="0" err="1" smtClean="0"/>
              <a:t>Fld</a:t>
            </a:r>
            <a:r>
              <a:rPr lang="en-US" sz="2000" dirty="0" smtClean="0"/>
              <a:t>, Elliott Co.</a:t>
            </a:r>
          </a:p>
          <a:p>
            <a:pPr marL="685800" indent="-342900">
              <a:lnSpc>
                <a:spcPct val="75000"/>
              </a:lnSpc>
              <a:buSzPct val="100000"/>
            </a:pPr>
            <a:r>
              <a:rPr lang="en-US" sz="2000" dirty="0" smtClean="0"/>
              <a:t>Created </a:t>
            </a:r>
            <a:r>
              <a:rPr lang="en-US" sz="2000" b="1" dirty="0" smtClean="0"/>
              <a:t>map</a:t>
            </a:r>
            <a:r>
              <a:rPr lang="en-US" sz="2000" dirty="0" smtClean="0"/>
              <a:t> and </a:t>
            </a:r>
            <a:r>
              <a:rPr lang="en-US" sz="2000" b="1" dirty="0" smtClean="0"/>
              <a:t>cross-section</a:t>
            </a:r>
            <a:r>
              <a:rPr lang="en-US" sz="2000" dirty="0" smtClean="0"/>
              <a:t> through area for model</a:t>
            </a:r>
            <a:endParaRPr lang="en-US" sz="20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30343"/>
          </a:xfrm>
        </p:spPr>
        <p:txBody>
          <a:bodyPr>
            <a:normAutofit/>
          </a:bodyPr>
          <a:lstStyle/>
          <a:p>
            <a:r>
              <a:rPr lang="en-US" sz="2800" b="1" i="0" dirty="0">
                <a:latin typeface="+mn-lt"/>
              </a:rPr>
              <a:t>Brine </a:t>
            </a:r>
            <a:r>
              <a:rPr lang="en-US" sz="2800" b="1" i="0" dirty="0" smtClean="0">
                <a:latin typeface="+mn-lt"/>
              </a:rPr>
              <a:t>Disposal </a:t>
            </a:r>
            <a:r>
              <a:rPr lang="en-US" sz="2800" i="0" dirty="0">
                <a:latin typeface="+mn-lt"/>
              </a:rPr>
              <a:t>F</a:t>
            </a:r>
            <a:r>
              <a:rPr lang="en-US" sz="2800" b="1" i="0" dirty="0" smtClean="0">
                <a:latin typeface="+mn-lt"/>
              </a:rPr>
              <a:t>ramework – KGS contribution</a:t>
            </a:r>
            <a:endParaRPr lang="en-US" sz="2800" b="1" i="0" dirty="0"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1316" b="2343"/>
          <a:stretch/>
        </p:blipFill>
        <p:spPr>
          <a:xfrm>
            <a:off x="6940513" y="1820227"/>
            <a:ext cx="1856944" cy="13808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562" y="5031942"/>
            <a:ext cx="1717144" cy="17126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225" y="1994692"/>
            <a:ext cx="1590759" cy="103196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949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30343"/>
          </a:xfrm>
        </p:spPr>
        <p:txBody>
          <a:bodyPr>
            <a:normAutofit/>
          </a:bodyPr>
          <a:lstStyle/>
          <a:p>
            <a:r>
              <a:rPr lang="en-US" sz="2800" b="1" i="0" dirty="0">
                <a:latin typeface="+mn-lt"/>
              </a:rPr>
              <a:t>Brine </a:t>
            </a:r>
            <a:r>
              <a:rPr lang="en-US" sz="2800" b="1" i="0" dirty="0" smtClean="0">
                <a:latin typeface="+mn-lt"/>
              </a:rPr>
              <a:t>Disposal </a:t>
            </a:r>
            <a:r>
              <a:rPr lang="en-US" sz="2800" i="0" dirty="0">
                <a:latin typeface="+mn-lt"/>
              </a:rPr>
              <a:t>F</a:t>
            </a:r>
            <a:r>
              <a:rPr lang="en-US" sz="2800" b="1" i="0" dirty="0" smtClean="0">
                <a:latin typeface="+mn-lt"/>
              </a:rPr>
              <a:t>ramework – Final Report</a:t>
            </a:r>
            <a:endParaRPr lang="en-US" sz="2800" b="1" i="0" dirty="0"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8122" y="1095469"/>
            <a:ext cx="5135881" cy="5408073"/>
          </a:xfrm>
        </p:spPr>
        <p:txBody>
          <a:bodyPr>
            <a:noAutofit/>
          </a:bodyPr>
          <a:lstStyle/>
          <a:p>
            <a:r>
              <a:rPr lang="en-US" sz="1800" b="1" dirty="0"/>
              <a:t>http://www.rpsea.org/projects/11122-73/</a:t>
            </a:r>
          </a:p>
          <a:p>
            <a:r>
              <a:rPr lang="en-US" sz="1800" dirty="0" smtClean="0"/>
              <a:t>324 </a:t>
            </a:r>
            <a:r>
              <a:rPr lang="en-US" sz="1800" dirty="0"/>
              <a:t>SWD wells with active permits Aug. 2013,    OH (211), WV (76), eastern KY (30), PA (7)</a:t>
            </a:r>
          </a:p>
          <a:p>
            <a:r>
              <a:rPr lang="en-US" sz="1800" dirty="0" smtClean="0"/>
              <a:t>Monthly operational data (volumes, pressure) compiled from 200 SWD wells for 2008–2012</a:t>
            </a:r>
          </a:p>
          <a:p>
            <a:r>
              <a:rPr lang="en-US" sz="1800" dirty="0" smtClean="0"/>
              <a:t>Injection increased from 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9.2</a:t>
            </a:r>
            <a:r>
              <a:rPr lang="en-US" sz="1800" b="1" dirty="0" smtClean="0"/>
              <a:t> MMBBL </a:t>
            </a:r>
            <a:r>
              <a:rPr lang="en-US" sz="1800" dirty="0" smtClean="0"/>
              <a:t>in 2008 to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17.6 MMBBL </a:t>
            </a:r>
            <a:r>
              <a:rPr lang="en-US" sz="1800" dirty="0" smtClean="0"/>
              <a:t>by 2012, mostly to shale gas activity, </a:t>
            </a:r>
            <a:r>
              <a:rPr lang="en-US" sz="1800" dirty="0"/>
              <a:t>e</a:t>
            </a:r>
            <a:r>
              <a:rPr lang="en-US" sz="1800" dirty="0" smtClean="0"/>
              <a:t>st. 20 MMBBL in 2013</a:t>
            </a:r>
          </a:p>
          <a:p>
            <a:r>
              <a:rPr lang="en-US" sz="1800" dirty="0" smtClean="0"/>
              <a:t>Brine injected into a variety of </a:t>
            </a:r>
            <a:r>
              <a:rPr lang="en-US" sz="1800" b="1" dirty="0" smtClean="0"/>
              <a:t>10 porous zones </a:t>
            </a:r>
            <a:r>
              <a:rPr lang="en-US" sz="1800" dirty="0" smtClean="0"/>
              <a:t>(shallow Pennsylvanian Weir to deep Cambrian Mt. Simon, Basal sandstones)</a:t>
            </a:r>
          </a:p>
          <a:p>
            <a:r>
              <a:rPr lang="en-US" sz="1800" dirty="0"/>
              <a:t>S</a:t>
            </a:r>
            <a:r>
              <a:rPr lang="en-US" sz="1800" dirty="0" smtClean="0"/>
              <a:t>uggest </a:t>
            </a:r>
            <a:r>
              <a:rPr lang="en-US" sz="1800" b="1" dirty="0" smtClean="0"/>
              <a:t>9,984 barrels brine disposed per BCF gas</a:t>
            </a:r>
          </a:p>
          <a:p>
            <a:r>
              <a:rPr lang="en-US" sz="1800" dirty="0" smtClean="0"/>
              <a:t>Long-term demand for brine disposal for Marcellus-Utica may be </a:t>
            </a:r>
            <a:r>
              <a:rPr lang="en-US" sz="1800" b="1" dirty="0" smtClean="0"/>
              <a:t>706</a:t>
            </a:r>
            <a:r>
              <a:rPr lang="en-US" sz="1800" dirty="0" smtClean="0"/>
              <a:t>–</a:t>
            </a:r>
            <a:r>
              <a:rPr lang="en-US" sz="1800" b="1" dirty="0" smtClean="0"/>
              <a:t>2,290 MMBBL</a:t>
            </a:r>
          </a:p>
          <a:p>
            <a:r>
              <a:rPr lang="en-US" sz="1800" dirty="0" smtClean="0"/>
              <a:t>“Depleted oil-gas reservoirs and deep saline formations offer </a:t>
            </a:r>
            <a:r>
              <a:rPr lang="en-US" sz="1800" b="1" dirty="0" smtClean="0"/>
              <a:t>very large capacity </a:t>
            </a:r>
            <a:r>
              <a:rPr lang="en-US" sz="1800" dirty="0" smtClean="0"/>
              <a:t>for brine disposal.” (p. 381)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875" y="2424837"/>
            <a:ext cx="3571875" cy="157146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75" y="1183256"/>
            <a:ext cx="4143375" cy="112541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231" y="150060"/>
            <a:ext cx="1909505" cy="18421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003" y="4540065"/>
            <a:ext cx="2636196" cy="172486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231" y="4112469"/>
            <a:ext cx="2056519" cy="170675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931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i="0" dirty="0" smtClean="0">
                <a:solidFill>
                  <a:srgbClr val="002060"/>
                </a:solidFill>
                <a:latin typeface="+mn-lt"/>
              </a:rPr>
              <a:t>Thank you!  See You in Lexington</a:t>
            </a:r>
            <a:br>
              <a:rPr lang="en-US" sz="3600" i="0" dirty="0" smtClean="0">
                <a:solidFill>
                  <a:srgbClr val="002060"/>
                </a:solidFill>
                <a:latin typeface="+mn-lt"/>
              </a:rPr>
            </a:br>
            <a:r>
              <a:rPr lang="en-US" sz="3600" i="0" dirty="0" smtClean="0">
                <a:solidFill>
                  <a:srgbClr val="002060"/>
                </a:solidFill>
                <a:latin typeface="+mn-lt"/>
              </a:rPr>
              <a:t>ES-AAPG 2016</a:t>
            </a:r>
            <a:endParaRPr lang="en-US" sz="3600" i="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85" y="2121565"/>
            <a:ext cx="4423615" cy="44236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30102" y="1977186"/>
            <a:ext cx="32751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Calibri" pitchFamily="34" charset="0"/>
              </a:rPr>
              <a:t>Sept. 25-27, 2016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Calibri" pitchFamily="34" charset="0"/>
              </a:rPr>
              <a:t>www.esaapgmtg.org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827" y="3118533"/>
            <a:ext cx="2429677" cy="24296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36957" y="5735450"/>
            <a:ext cx="306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2060"/>
                </a:solidFill>
                <a:latin typeface="Calibri" pitchFamily="34" charset="0"/>
              </a:rPr>
              <a:t>Scan QR code to save the date</a:t>
            </a:r>
          </a:p>
        </p:txBody>
      </p:sp>
    </p:spTree>
    <p:extLst>
      <p:ext uri="{BB962C8B-B14F-4D97-AF65-F5344CB8AC3E}">
        <p14:creationId xmlns:p14="http://schemas.microsoft.com/office/powerpoint/2010/main" val="162078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 b="1" i="0" dirty="0" smtClean="0">
                <a:latin typeface="+mn-lt"/>
              </a:rPr>
              <a:t>Outline of presentation</a:t>
            </a:r>
            <a:endParaRPr lang="en-US" sz="3200" b="1" i="0" dirty="0">
              <a:latin typeface="+mn-lt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8650" y="1828800"/>
            <a:ext cx="7886700" cy="4324350"/>
          </a:xfrm>
        </p:spPr>
        <p:txBody>
          <a:bodyPr>
            <a:normAutofit/>
          </a:bodyPr>
          <a:lstStyle/>
          <a:p>
            <a:r>
              <a:rPr lang="en-US" b="1" dirty="0" smtClean="0"/>
              <a:t>Class II brine disposal and injection wells </a:t>
            </a:r>
            <a:r>
              <a:rPr lang="en-US" dirty="0" smtClean="0"/>
              <a:t>(definition, types, purposes)</a:t>
            </a:r>
          </a:p>
          <a:p>
            <a:r>
              <a:rPr lang="en-US" b="1" dirty="0" smtClean="0"/>
              <a:t>EPA Region 4 </a:t>
            </a:r>
            <a:r>
              <a:rPr lang="en-US" dirty="0" smtClean="0"/>
              <a:t>(UIC Program, FOIA requests, access to data, primacy issues)</a:t>
            </a:r>
          </a:p>
          <a:p>
            <a:r>
              <a:rPr lang="en-US" b="1" dirty="0" smtClean="0"/>
              <a:t>Map service </a:t>
            </a:r>
            <a:r>
              <a:rPr lang="en-US" dirty="0" smtClean="0"/>
              <a:t>of disposal and injection wells </a:t>
            </a:r>
            <a:r>
              <a:rPr lang="en-US" dirty="0"/>
              <a:t>in </a:t>
            </a:r>
            <a:r>
              <a:rPr lang="en-US" dirty="0" smtClean="0"/>
              <a:t>Kentucky (online database, </a:t>
            </a:r>
            <a:r>
              <a:rPr lang="en-US" dirty="0"/>
              <a:t>statewide </a:t>
            </a:r>
            <a:r>
              <a:rPr lang="en-US" dirty="0" smtClean="0"/>
              <a:t>numbers, locations)</a:t>
            </a:r>
          </a:p>
          <a:p>
            <a:r>
              <a:rPr lang="en-US" b="1" dirty="0" smtClean="0"/>
              <a:t>Brine disposal framework project </a:t>
            </a:r>
            <a:r>
              <a:rPr lang="en-US" dirty="0" smtClean="0"/>
              <a:t>– Battelle</a:t>
            </a:r>
          </a:p>
          <a:p>
            <a:endParaRPr lang="en-US" dirty="0"/>
          </a:p>
          <a:p>
            <a:r>
              <a:rPr lang="en-US" dirty="0" smtClean="0"/>
              <a:t>Forthcoming: Newly released injection volumes (March 2016), currently under evaluation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6557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 smtClean="0">
                <a:latin typeface="+mn-lt"/>
              </a:rPr>
              <a:t>Motivation for study</a:t>
            </a:r>
            <a:endParaRPr lang="en-US" i="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 baseline data for </a:t>
            </a:r>
            <a:r>
              <a:rPr lang="en-US" b="1" dirty="0" smtClean="0"/>
              <a:t>identifying</a:t>
            </a:r>
            <a:r>
              <a:rPr lang="en-US" dirty="0" smtClean="0"/>
              <a:t> and </a:t>
            </a:r>
            <a:r>
              <a:rPr lang="en-US" b="1" dirty="0" smtClean="0"/>
              <a:t>tracking</a:t>
            </a:r>
            <a:r>
              <a:rPr lang="en-US" dirty="0" smtClean="0"/>
              <a:t> brine disposal in Kentucky by location and geologic context</a:t>
            </a:r>
          </a:p>
          <a:p>
            <a:r>
              <a:rPr lang="en-US" dirty="0" smtClean="0"/>
              <a:t>Distinguish between </a:t>
            </a:r>
            <a:r>
              <a:rPr lang="en-US" b="1" dirty="0" smtClean="0"/>
              <a:t>saltwater disposal </a:t>
            </a:r>
            <a:r>
              <a:rPr lang="en-US" dirty="0" smtClean="0"/>
              <a:t>(SWD) and </a:t>
            </a:r>
            <a:r>
              <a:rPr lang="en-US" b="1" dirty="0" smtClean="0"/>
              <a:t>enhanced recovery injection </a:t>
            </a:r>
            <a:r>
              <a:rPr lang="en-US" dirty="0"/>
              <a:t>(</a:t>
            </a:r>
            <a:r>
              <a:rPr lang="en-US" dirty="0" smtClean="0"/>
              <a:t>ERI) wells</a:t>
            </a:r>
          </a:p>
          <a:p>
            <a:pPr marL="1028700" indent="-342900">
              <a:buSzPct val="60000"/>
              <a:buFont typeface="Wingdings" panose="05000000000000000000" pitchFamily="2" charset="2"/>
              <a:buChar char="v"/>
            </a:pPr>
            <a:r>
              <a:rPr lang="en-US" dirty="0" smtClean="0"/>
              <a:t>Disposal causes a </a:t>
            </a:r>
            <a:r>
              <a:rPr lang="en-US" b="1" dirty="0" smtClean="0"/>
              <a:t>mass balance addition </a:t>
            </a:r>
            <a:r>
              <a:rPr lang="en-US" dirty="0" smtClean="0"/>
              <a:t>to reservoir</a:t>
            </a:r>
          </a:p>
          <a:p>
            <a:pPr marL="1028700" indent="-342900">
              <a:buSzPct val="60000"/>
              <a:buFont typeface="Wingdings" panose="05000000000000000000" pitchFamily="2" charset="2"/>
              <a:buChar char="v"/>
            </a:pPr>
            <a:r>
              <a:rPr lang="en-US" dirty="0"/>
              <a:t>E</a:t>
            </a:r>
            <a:r>
              <a:rPr lang="en-US" dirty="0" smtClean="0"/>
              <a:t>nhanced injection is overall </a:t>
            </a:r>
            <a:r>
              <a:rPr lang="en-US" b="1" dirty="0" smtClean="0"/>
              <a:t>mass balance neutral</a:t>
            </a:r>
          </a:p>
          <a:p>
            <a:r>
              <a:rPr lang="en-US" dirty="0" smtClean="0"/>
              <a:t>Distinction between disposal and injection wells important for analyzing potential for </a:t>
            </a:r>
            <a:r>
              <a:rPr lang="en-US" b="1" dirty="0" smtClean="0"/>
              <a:t>induced seismicity </a:t>
            </a:r>
            <a:r>
              <a:rPr lang="en-US" dirty="0" smtClean="0"/>
              <a:t>(next talk)</a:t>
            </a:r>
            <a:endParaRPr lang="en-US" dirty="0"/>
          </a:p>
        </p:txBody>
      </p:sp>
      <p:pic>
        <p:nvPicPr>
          <p:cNvPr id="5" name="Picture 13" descr="MI well pressure monit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8506" y="227015"/>
            <a:ext cx="2065146" cy="13716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697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87424"/>
          </a:xfrm>
        </p:spPr>
        <p:txBody>
          <a:bodyPr>
            <a:normAutofit/>
          </a:bodyPr>
          <a:lstStyle/>
          <a:p>
            <a:r>
              <a:rPr lang="en-US" sz="3200" b="1" i="0" dirty="0" smtClean="0">
                <a:latin typeface="+mn-lt"/>
              </a:rPr>
              <a:t>What are Class </a:t>
            </a:r>
            <a:r>
              <a:rPr lang="en-US" sz="3200" b="1" i="0" dirty="0">
                <a:latin typeface="+mn-lt"/>
              </a:rPr>
              <a:t>II </a:t>
            </a:r>
            <a:r>
              <a:rPr lang="en-US" sz="3200" b="1" i="0" dirty="0" smtClean="0">
                <a:latin typeface="+mn-lt"/>
              </a:rPr>
              <a:t>injection wells?</a:t>
            </a:r>
            <a:endParaRPr lang="en-US" sz="3200" i="0" dirty="0">
              <a:latin typeface="+mn-lt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0329" y="1352551"/>
            <a:ext cx="6160851" cy="5318193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Inject fluids</a:t>
            </a:r>
            <a:r>
              <a:rPr lang="en-US" sz="2000" dirty="0" smtClean="0"/>
              <a:t> associated </a:t>
            </a:r>
            <a:r>
              <a:rPr lang="en-US" sz="2000" dirty="0"/>
              <a:t>with oil and </a:t>
            </a:r>
            <a:r>
              <a:rPr lang="en-US" sz="2000" dirty="0" smtClean="0"/>
              <a:t>gas </a:t>
            </a:r>
            <a:r>
              <a:rPr lang="en-US" sz="2000" dirty="0"/>
              <a:t>production into underground porous </a:t>
            </a:r>
            <a:r>
              <a:rPr lang="en-US" sz="2000" dirty="0" smtClean="0"/>
              <a:t>formations –</a:t>
            </a:r>
            <a:r>
              <a:rPr lang="en-US" sz="2000" dirty="0"/>
              <a:t> </a:t>
            </a:r>
            <a:r>
              <a:rPr lang="en-US" sz="2000" dirty="0" smtClean="0"/>
              <a:t>wastewater</a:t>
            </a:r>
            <a:r>
              <a:rPr lang="en-US" sz="2000" dirty="0" smtClean="0"/>
              <a:t>, brines (salt water), </a:t>
            </a:r>
            <a:r>
              <a:rPr lang="en-US" sz="2000" dirty="0"/>
              <a:t>steam</a:t>
            </a:r>
            <a:r>
              <a:rPr lang="en-US" sz="2000" dirty="0" smtClean="0"/>
              <a:t>, 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</a:t>
            </a:r>
            <a:r>
              <a:rPr lang="en-US" sz="2000" dirty="0" err="1" smtClean="0"/>
              <a:t>flowback</a:t>
            </a:r>
            <a:r>
              <a:rPr lang="en-US" sz="2000" dirty="0" smtClean="0"/>
              <a:t> fluids (frack </a:t>
            </a:r>
            <a:r>
              <a:rPr lang="en-US" sz="2000" smtClean="0"/>
              <a:t>fluids</a:t>
            </a:r>
            <a:r>
              <a:rPr lang="en-US" sz="2000" smtClean="0"/>
              <a:t>)</a:t>
            </a:r>
            <a:endParaRPr lang="en-US" sz="2000" dirty="0" smtClean="0"/>
          </a:p>
          <a:p>
            <a:r>
              <a:rPr lang="en-US" sz="2000" b="1" dirty="0" smtClean="0"/>
              <a:t>Protect</a:t>
            </a:r>
            <a:r>
              <a:rPr lang="en-US" sz="2000" dirty="0" smtClean="0"/>
              <a:t> </a:t>
            </a:r>
            <a:r>
              <a:rPr lang="en-US" sz="2000" dirty="0"/>
              <a:t>underground sources of drinking </a:t>
            </a:r>
            <a:r>
              <a:rPr lang="en-US" sz="2000" dirty="0" smtClean="0"/>
              <a:t>water (USDW)</a:t>
            </a:r>
          </a:p>
          <a:p>
            <a:r>
              <a:rPr lang="en-US" sz="2000" b="1" dirty="0" smtClean="0"/>
              <a:t>Two types of Class II wells</a:t>
            </a:r>
            <a:r>
              <a:rPr lang="en-US" sz="2000" dirty="0" smtClean="0"/>
              <a:t>: </a:t>
            </a:r>
          </a:p>
          <a:p>
            <a:pPr marL="914400" indent="-457200">
              <a:buSzPct val="70000"/>
              <a:buFont typeface="Wingdings" panose="05000000000000000000" pitchFamily="2" charset="2"/>
              <a:buChar char="v"/>
            </a:pPr>
            <a:r>
              <a:rPr lang="en-US" sz="2000" dirty="0" smtClean="0"/>
              <a:t>Type </a:t>
            </a:r>
            <a:r>
              <a:rPr lang="en-US" sz="2000" b="1" dirty="0" smtClean="0"/>
              <a:t>D</a:t>
            </a:r>
            <a:r>
              <a:rPr lang="en-US" sz="2000" dirty="0" smtClean="0"/>
              <a:t> for permanent </a:t>
            </a:r>
            <a:r>
              <a:rPr lang="en-US" sz="2000" b="1" dirty="0"/>
              <a:t>disposal</a:t>
            </a:r>
            <a:r>
              <a:rPr lang="en-US" sz="2000" dirty="0"/>
              <a:t> for brines </a:t>
            </a:r>
            <a:r>
              <a:rPr lang="en-US" sz="2000" dirty="0" smtClean="0"/>
              <a:t>(SWD)</a:t>
            </a:r>
          </a:p>
          <a:p>
            <a:pPr marL="914400" indent="-457200">
              <a:buSzPct val="70000"/>
              <a:buFont typeface="Wingdings" panose="05000000000000000000" pitchFamily="2" charset="2"/>
              <a:buChar char="v"/>
            </a:pPr>
            <a:r>
              <a:rPr lang="en-US" sz="2000" dirty="0" smtClean="0"/>
              <a:t>Type </a:t>
            </a:r>
            <a:r>
              <a:rPr lang="en-US" sz="2000" b="1" dirty="0" smtClean="0"/>
              <a:t>R</a:t>
            </a:r>
            <a:r>
              <a:rPr lang="en-US" sz="2000" dirty="0" smtClean="0"/>
              <a:t> for injection </a:t>
            </a:r>
            <a:r>
              <a:rPr lang="en-US" sz="2000" dirty="0"/>
              <a:t>into </a:t>
            </a:r>
            <a:r>
              <a:rPr lang="en-US" sz="2000" dirty="0" smtClean="0"/>
              <a:t>existing reservoir </a:t>
            </a:r>
            <a:r>
              <a:rPr lang="en-US" sz="2000" dirty="0"/>
              <a:t>for increased </a:t>
            </a:r>
            <a:r>
              <a:rPr lang="en-US" sz="2000" b="1" dirty="0" smtClean="0"/>
              <a:t>recovery</a:t>
            </a:r>
            <a:r>
              <a:rPr lang="en-US" sz="2000" dirty="0" smtClean="0"/>
              <a:t> of hydrocarbons (80%)</a:t>
            </a:r>
          </a:p>
          <a:p>
            <a:r>
              <a:rPr lang="en-US" sz="2000" b="1" dirty="0" smtClean="0"/>
              <a:t>2 billion gallons </a:t>
            </a:r>
            <a:r>
              <a:rPr lang="en-US" sz="2000" dirty="0" smtClean="0"/>
              <a:t>brine injected every day in US</a:t>
            </a:r>
          </a:p>
          <a:p>
            <a:r>
              <a:rPr lang="en-US" sz="2000" b="1" dirty="0" smtClean="0"/>
              <a:t>180,000 Class II wells</a:t>
            </a:r>
            <a:r>
              <a:rPr lang="en-US" sz="2000" dirty="0" smtClean="0"/>
              <a:t> in US (3,000 in KY)</a:t>
            </a:r>
          </a:p>
          <a:p>
            <a:r>
              <a:rPr lang="en-US" sz="2000" b="1" dirty="0"/>
              <a:t>Service wells </a:t>
            </a:r>
            <a:r>
              <a:rPr lang="en-US" sz="2000" dirty="0"/>
              <a:t>(SWD, ERI, EOR, SRI, TRI, </a:t>
            </a:r>
            <a:r>
              <a:rPr lang="en-US" sz="2000" dirty="0" smtClean="0"/>
              <a:t>GI, </a:t>
            </a:r>
            <a:r>
              <a:rPr lang="en-US" sz="2000" dirty="0" err="1" smtClean="0"/>
              <a:t>waterflood</a:t>
            </a:r>
            <a:r>
              <a:rPr lang="en-US" sz="2000" dirty="0"/>
              <a:t>)</a:t>
            </a:r>
            <a:endParaRPr lang="en-US" sz="2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452884" y="6151135"/>
            <a:ext cx="208262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Source: Injection Partners LP </a:t>
            </a:r>
          </a:p>
          <a:p>
            <a:r>
              <a:rPr lang="en-US" sz="105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http</a:t>
            </a:r>
            <a:r>
              <a:rPr lang="en-US" sz="105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://</a:t>
            </a:r>
            <a:r>
              <a:rPr lang="en-US" sz="105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www.injectionpartners.com</a:t>
            </a:r>
            <a:endParaRPr lang="en-US" sz="105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652" y="109628"/>
            <a:ext cx="2355873" cy="654409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388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299" y="365126"/>
            <a:ext cx="8244315" cy="1325563"/>
          </a:xfrm>
        </p:spPr>
        <p:txBody>
          <a:bodyPr>
            <a:normAutofit/>
          </a:bodyPr>
          <a:lstStyle/>
          <a:p>
            <a:r>
              <a:rPr lang="en-US" sz="3200" b="1" i="0" dirty="0" smtClean="0">
                <a:latin typeface="+mn-lt"/>
              </a:rPr>
              <a:t>U.S. Environmental Protection Agency (USEPA), Region 4, Atlanta, GA</a:t>
            </a:r>
            <a:endParaRPr lang="en-US" sz="3200" b="1" i="0" dirty="0">
              <a:latin typeface="+mn-lt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298" y="1768475"/>
            <a:ext cx="5888467" cy="4351338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Primary enforcement authority </a:t>
            </a:r>
            <a:r>
              <a:rPr lang="en-US" sz="2400" dirty="0" smtClean="0"/>
              <a:t>for Underground Injection Control (UIC) </a:t>
            </a:r>
            <a:r>
              <a:rPr lang="en-US" dirty="0" smtClean="0"/>
              <a:t>Program, permitting &amp; regulation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Primacy for Kentucky’s Class I</a:t>
            </a:r>
            <a:r>
              <a:rPr lang="en-US" b="1" dirty="0" smtClean="0">
                <a:solidFill>
                  <a:srgbClr val="002060"/>
                </a:solidFill>
              </a:rPr>
              <a:t>-</a:t>
            </a:r>
            <a:r>
              <a:rPr lang="en-US" sz="2400" b="1" dirty="0" smtClean="0">
                <a:solidFill>
                  <a:srgbClr val="002060"/>
                </a:solidFill>
              </a:rPr>
              <a:t>VI wells</a:t>
            </a:r>
          </a:p>
          <a:p>
            <a:r>
              <a:rPr lang="en-US" sz="2400" dirty="0" smtClean="0"/>
              <a:t>Data, documents, detailed information available through </a:t>
            </a:r>
            <a:r>
              <a:rPr lang="en-US" sz="2400" b="1" dirty="0" smtClean="0">
                <a:solidFill>
                  <a:srgbClr val="002060"/>
                </a:solidFill>
              </a:rPr>
              <a:t>Freedom of Information Act (FOIA)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/>
              <a:t>web site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Kentucky applied for primacy of Class II wells, Nov. 10, 2015, application currently USEPA Washington, approval expected later this year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765" y="1768475"/>
            <a:ext cx="2489200" cy="2489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226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49" y="242726"/>
            <a:ext cx="4294098" cy="558799"/>
          </a:xfrm>
        </p:spPr>
        <p:txBody>
          <a:bodyPr>
            <a:normAutofit/>
          </a:bodyPr>
          <a:lstStyle/>
          <a:p>
            <a:r>
              <a:rPr lang="en-US" sz="3200" b="1" i="0" dirty="0" smtClean="0">
                <a:latin typeface="+mn-lt"/>
              </a:rPr>
              <a:t>EPA Forms and Data</a:t>
            </a:r>
            <a:endParaRPr lang="en-US" sz="3200" b="1" i="0" dirty="0">
              <a:latin typeface="+mn-lt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00025" y="873125"/>
            <a:ext cx="5114924" cy="3775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Administrative &amp; Operations Data</a:t>
            </a:r>
          </a:p>
          <a:p>
            <a:pPr marL="228600" lvl="1" indent="-182880">
              <a:spcBef>
                <a:spcPts val="1000"/>
              </a:spcBef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eview, approve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locations, issue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UIC permits</a:t>
            </a:r>
            <a:endParaRPr lang="en-US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1" indent="-182880">
              <a:spcBef>
                <a:spcPts val="1000"/>
              </a:spcBef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 7520-11 (Well Monitoring Report) used by operators for reporting pressure &amp; volume</a:t>
            </a:r>
          </a:p>
          <a:p>
            <a:pPr marL="228600" lvl="1" indent="-182880">
              <a:spcBef>
                <a:spcPts val="1000"/>
              </a:spcBef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Periodic laboratory analysis (pH, TDS,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s.g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endParaRPr lang="en-US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 indent="0">
              <a:spcBef>
                <a:spcPts val="1000"/>
              </a:spcBef>
              <a:buNone/>
            </a:pP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FOIA document (what they distribute)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182880"/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Database spreadsheet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PDF document</a:t>
            </a:r>
            <a:endParaRPr lang="en-US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31520" indent="-274320">
              <a:buSzPct val="75000"/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EPA-ID, company, well name &amp; no., status, </a:t>
            </a:r>
            <a:r>
              <a:rPr lang="en-US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lat-lon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intervals, formation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97"/>
          <a:stretch/>
        </p:blipFill>
        <p:spPr>
          <a:xfrm>
            <a:off x="5314949" y="133350"/>
            <a:ext cx="3683355" cy="470075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" t="-361" r="-170" b="8510"/>
          <a:stretch/>
        </p:blipFill>
        <p:spPr>
          <a:xfrm>
            <a:off x="1723421" y="4249738"/>
            <a:ext cx="5610225" cy="242728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189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310809"/>
            <a:ext cx="7886700" cy="748450"/>
          </a:xfrm>
        </p:spPr>
        <p:txBody>
          <a:bodyPr>
            <a:normAutofit/>
          </a:bodyPr>
          <a:lstStyle/>
          <a:p>
            <a:r>
              <a:rPr lang="en-US" sz="3200" b="1" i="0" dirty="0" smtClean="0">
                <a:latin typeface="+mn-lt"/>
              </a:rPr>
              <a:t>KGS map products from FOIA documents</a:t>
            </a:r>
            <a:endParaRPr lang="en-US" sz="3200" b="1" i="0" dirty="0">
              <a:latin typeface="+mn-lt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34566" y="1097280"/>
            <a:ext cx="4327556" cy="312402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March 2013: published ‘Class I waste-disposal wells and Class II brine-injection wells in Kentucky,’ KGS Map and Chart 204, ser. 12</a:t>
            </a:r>
          </a:p>
          <a:p>
            <a:r>
              <a:rPr lang="en-US" sz="2000" dirty="0" smtClean="0"/>
              <a:t>December 2014: online map service, updated inclusion of 2,900 ERI wells:  </a:t>
            </a:r>
            <a:r>
              <a:rPr lang="en-US" sz="2000" b="1" dirty="0" smtClean="0">
                <a:solidFill>
                  <a:srgbClr val="FFFF00"/>
                </a:solidFill>
              </a:rPr>
              <a:t>http</a:t>
            </a:r>
            <a:r>
              <a:rPr lang="en-US" sz="2000" b="1" dirty="0">
                <a:solidFill>
                  <a:srgbClr val="FFFF00"/>
                </a:solidFill>
                <a:cs typeface="Arial" panose="020B0604020202020204" pitchFamily="34" charset="0"/>
              </a:rPr>
              <a:t>://goo.gl/xQZ2QD</a:t>
            </a:r>
          </a:p>
          <a:p>
            <a:r>
              <a:rPr lang="en-US" sz="2000" dirty="0" smtClean="0"/>
              <a:t>Available on KGS Online Maps Home</a:t>
            </a:r>
          </a:p>
          <a:p>
            <a:endParaRPr lang="en-US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122" y="941929"/>
            <a:ext cx="4279967" cy="240338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709071" y="3350292"/>
            <a:ext cx="4386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Sparks, Harris, and Bowersox, 2013; KGS Map and Chart 204, ser. 12</a:t>
            </a:r>
          </a:p>
          <a:p>
            <a:r>
              <a:rPr lang="en-US" sz="1200" dirty="0"/>
              <a:t>http://kgs.uky.edu/kgsweb/olops/pub/kgs/MC204_12.pdf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" t="8771" r="625" b="672"/>
          <a:stretch/>
        </p:blipFill>
        <p:spPr>
          <a:xfrm>
            <a:off x="506693" y="3841141"/>
            <a:ext cx="4703482" cy="2616793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311826" y="4096453"/>
            <a:ext cx="36975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ArcGIS Map service of </a:t>
            </a:r>
            <a:r>
              <a:rPr lang="en-US" sz="2000" dirty="0" smtClean="0"/>
              <a:t>EPA permitted Class I </a:t>
            </a:r>
            <a:r>
              <a:rPr lang="en-US" sz="2000" dirty="0"/>
              <a:t>industrial </a:t>
            </a:r>
            <a:r>
              <a:rPr lang="en-US" sz="2000" dirty="0" smtClean="0"/>
              <a:t>waste-disposal </a:t>
            </a:r>
            <a:r>
              <a:rPr lang="en-US" sz="2000" dirty="0"/>
              <a:t>wells, </a:t>
            </a:r>
            <a:r>
              <a:rPr lang="en-US" sz="2000" dirty="0" smtClean="0"/>
              <a:t>Class </a:t>
            </a:r>
            <a:r>
              <a:rPr lang="en-US" sz="2000" dirty="0"/>
              <a:t>II brine-disposal (SWD) and enhanced-recovery injection (ERI) </a:t>
            </a:r>
            <a:r>
              <a:rPr lang="en-US" sz="2000" dirty="0" smtClean="0"/>
              <a:t>wells</a:t>
            </a:r>
          </a:p>
        </p:txBody>
      </p:sp>
    </p:spTree>
    <p:extLst>
      <p:ext uri="{BB962C8B-B14F-4D97-AF65-F5344CB8AC3E}">
        <p14:creationId xmlns:p14="http://schemas.microsoft.com/office/powerpoint/2010/main" val="20727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49" y="365127"/>
            <a:ext cx="8250961" cy="549274"/>
          </a:xfrm>
        </p:spPr>
        <p:txBody>
          <a:bodyPr>
            <a:normAutofit/>
          </a:bodyPr>
          <a:lstStyle/>
          <a:p>
            <a:r>
              <a:rPr lang="en-US" sz="3200" b="1" i="0" dirty="0">
                <a:latin typeface="+mn-lt"/>
              </a:rPr>
              <a:t>M</a:t>
            </a:r>
            <a:r>
              <a:rPr lang="en-US" sz="3200" b="1" i="0" dirty="0" smtClean="0">
                <a:latin typeface="+mn-lt"/>
              </a:rPr>
              <a:t>ap service of disposal and injection wells</a:t>
            </a:r>
            <a:endParaRPr lang="en-US" sz="3200" b="1" i="0" dirty="0">
              <a:latin typeface="+mn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1097280"/>
            <a:ext cx="8615223" cy="5226051"/>
          </a:xfrm>
          <a:effectLst/>
        </p:spPr>
      </p:pic>
      <p:sp>
        <p:nvSpPr>
          <p:cNvPr id="7" name="TextBox 6"/>
          <p:cNvSpPr txBox="1"/>
          <p:nvPr/>
        </p:nvSpPr>
        <p:spPr>
          <a:xfrm>
            <a:off x="7391401" y="2562692"/>
            <a:ext cx="1266824" cy="369332"/>
          </a:xfrm>
          <a:prstGeom prst="rect">
            <a:avLst/>
          </a:prstGeom>
          <a:noFill/>
          <a:ln w="15875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Berea </a:t>
            </a:r>
            <a:r>
              <a:rPr lang="en-US" dirty="0" err="1" smtClean="0"/>
              <a:t>Ss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7867649" y="3756901"/>
            <a:ext cx="1245058" cy="369332"/>
          </a:xfrm>
          <a:prstGeom prst="rect">
            <a:avLst/>
          </a:prstGeom>
          <a:noFill/>
          <a:ln w="15875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Weir </a:t>
            </a:r>
            <a:r>
              <a:rPr lang="en-US" dirty="0" err="1" smtClean="0"/>
              <a:t>sd</a:t>
            </a: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473257" y="3114903"/>
            <a:ext cx="1020057" cy="646331"/>
          </a:xfrm>
          <a:prstGeom prst="rect">
            <a:avLst/>
          </a:prstGeom>
          <a:noFill/>
          <a:ln w="158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Corn.,</a:t>
            </a:r>
          </a:p>
          <a:p>
            <a:pPr algn="ctr"/>
            <a:r>
              <a:rPr lang="en-US" dirty="0" smtClean="0"/>
              <a:t>Knox </a:t>
            </a:r>
            <a:r>
              <a:rPr lang="en-US" dirty="0" err="1" smtClean="0"/>
              <a:t>Gp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302602" y="5295177"/>
            <a:ext cx="1932659" cy="369332"/>
          </a:xfrm>
          <a:prstGeom prst="rect">
            <a:avLst/>
          </a:prstGeom>
          <a:noFill/>
          <a:ln w="15875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Ft. Payne-Knox </a:t>
            </a:r>
            <a:r>
              <a:rPr lang="en-US" dirty="0" err="1" smtClean="0"/>
              <a:t>Gp</a:t>
            </a:r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2414423" y="2883750"/>
            <a:ext cx="2347540" cy="646331"/>
          </a:xfrm>
          <a:prstGeom prst="rect">
            <a:avLst/>
          </a:prstGeom>
          <a:noFill/>
          <a:ln w="158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Penn-Miss. </a:t>
            </a:r>
            <a:r>
              <a:rPr lang="en-US" dirty="0" err="1" smtClean="0"/>
              <a:t>Ss</a:t>
            </a:r>
            <a:r>
              <a:rPr lang="en-US" dirty="0" smtClean="0"/>
              <a:t> </a:t>
            </a:r>
            <a:r>
              <a:rPr lang="en-US" dirty="0"/>
              <a:t>&amp; </a:t>
            </a:r>
            <a:r>
              <a:rPr lang="en-US" dirty="0" smtClean="0"/>
              <a:t>Ls (Illinois Basin)</a:t>
            </a:r>
          </a:p>
        </p:txBody>
      </p:sp>
      <p:sp>
        <p:nvSpPr>
          <p:cNvPr id="12" name="Oval 11"/>
          <p:cNvSpPr/>
          <p:nvPr/>
        </p:nvSpPr>
        <p:spPr>
          <a:xfrm>
            <a:off x="7534275" y="3373180"/>
            <a:ext cx="333375" cy="675069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696075" y="3742512"/>
            <a:ext cx="591908" cy="496114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746543" y="2932024"/>
            <a:ext cx="283032" cy="258851"/>
          </a:xfrm>
          <a:prstGeom prst="ellipse">
            <a:avLst/>
          </a:prstGeom>
          <a:noFill/>
          <a:ln w="3175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12851" y="1002103"/>
            <a:ext cx="2743200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58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Layers: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11 Class I wells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152 Class II SWD wells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2,939 Class II ERI wells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Faults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O&amp;G Fields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07060" y="4855450"/>
            <a:ext cx="1516316" cy="369332"/>
          </a:xfrm>
          <a:prstGeom prst="rect">
            <a:avLst/>
          </a:prstGeom>
          <a:noFill/>
          <a:ln w="15875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Big Lime</a:t>
            </a:r>
          </a:p>
        </p:txBody>
      </p:sp>
      <p:sp>
        <p:nvSpPr>
          <p:cNvPr id="18" name="Oval 17"/>
          <p:cNvSpPr/>
          <p:nvPr/>
        </p:nvSpPr>
        <p:spPr>
          <a:xfrm>
            <a:off x="7391400" y="4457700"/>
            <a:ext cx="476249" cy="662935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4305299" y="4193801"/>
            <a:ext cx="1739946" cy="1140666"/>
          </a:xfrm>
          <a:prstGeom prst="ellipse">
            <a:avLst/>
          </a:prstGeom>
          <a:noFill/>
          <a:ln w="317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864293" y="3512691"/>
            <a:ext cx="1447800" cy="1449867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19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7"/>
          <a:stretch/>
        </p:blipFill>
        <p:spPr>
          <a:xfrm>
            <a:off x="182880" y="1097280"/>
            <a:ext cx="8795861" cy="5051092"/>
          </a:xfr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49" y="365127"/>
            <a:ext cx="8250961" cy="549274"/>
          </a:xfrm>
        </p:spPr>
        <p:txBody>
          <a:bodyPr>
            <a:normAutofit/>
          </a:bodyPr>
          <a:lstStyle/>
          <a:p>
            <a:r>
              <a:rPr lang="en-US" sz="3200" b="1" i="0" dirty="0">
                <a:latin typeface="+mn-lt"/>
              </a:rPr>
              <a:t>M</a:t>
            </a:r>
            <a:r>
              <a:rPr lang="en-US" sz="3200" b="1" i="0" dirty="0" smtClean="0">
                <a:latin typeface="+mn-lt"/>
              </a:rPr>
              <a:t>ap service of disposal and injection wells</a:t>
            </a:r>
            <a:endParaRPr lang="en-US" sz="3200" b="1" i="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69792" y="1295158"/>
            <a:ext cx="2474801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58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/>
              <a:t>Big Sinking </a:t>
            </a:r>
            <a:r>
              <a:rPr lang="en-US" b="1" dirty="0" err="1" smtClean="0"/>
              <a:t>waterflood</a:t>
            </a:r>
            <a:r>
              <a:rPr lang="en-US" b="1" dirty="0" smtClean="0"/>
              <a:t>, LCKP, BGSX (344CORN)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466" y="1471308"/>
            <a:ext cx="2581275" cy="3429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6" y="914401"/>
            <a:ext cx="2282968" cy="462542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561430" y="3167767"/>
            <a:ext cx="2105967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5875">
            <a:solidFill>
              <a:schemeClr val="accent1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Service includes: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Legends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Popups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Metadata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Links to KGS DB</a:t>
            </a:r>
          </a:p>
        </p:txBody>
      </p:sp>
    </p:spTree>
    <p:extLst>
      <p:ext uri="{BB962C8B-B14F-4D97-AF65-F5344CB8AC3E}">
        <p14:creationId xmlns:p14="http://schemas.microsoft.com/office/powerpoint/2010/main" val="38825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3613</TotalTime>
  <Words>1422</Words>
  <Application>Microsoft Office PowerPoint</Application>
  <PresentationFormat>On-screen Show (4:3)</PresentationFormat>
  <Paragraphs>143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Outline of presentation</vt:lpstr>
      <vt:lpstr>Motivation for study</vt:lpstr>
      <vt:lpstr>What are Class II injection wells?</vt:lpstr>
      <vt:lpstr>U.S. Environmental Protection Agency (USEPA), Region 4, Atlanta, GA</vt:lpstr>
      <vt:lpstr>EPA Forms and Data</vt:lpstr>
      <vt:lpstr>KGS map products from FOIA documents</vt:lpstr>
      <vt:lpstr>Map service of disposal and injection wells</vt:lpstr>
      <vt:lpstr>Map service of disposal and injection wells</vt:lpstr>
      <vt:lpstr>Brine Disposal Framework – Battelle, KGS, others </vt:lpstr>
      <vt:lpstr>Brine Disposal – objectives</vt:lpstr>
      <vt:lpstr>Brine Disposal Framework – major tasks</vt:lpstr>
      <vt:lpstr>Brine Disposal Framework – KGS contribution</vt:lpstr>
      <vt:lpstr>Brine Disposal Framework – Final Report</vt:lpstr>
      <vt:lpstr>Thank you!  See You in Lexington ES-AAPG 2016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Sparks, Thomas N</dc:creator>
  <cp:lastModifiedBy>Sparks, Thomas N</cp:lastModifiedBy>
  <cp:revision>275</cp:revision>
  <cp:lastPrinted>2016-05-12T17:38:48Z</cp:lastPrinted>
  <dcterms:created xsi:type="dcterms:W3CDTF">2016-05-03T14:58:01Z</dcterms:created>
  <dcterms:modified xsi:type="dcterms:W3CDTF">2016-05-12T18:38:44Z</dcterms:modified>
</cp:coreProperties>
</file>