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0" r:id="rId2"/>
    <p:sldId id="280" r:id="rId3"/>
    <p:sldId id="288" r:id="rId4"/>
    <p:sldId id="277" r:id="rId5"/>
    <p:sldId id="274" r:id="rId6"/>
    <p:sldId id="275" r:id="rId7"/>
    <p:sldId id="284" r:id="rId8"/>
    <p:sldId id="281" r:id="rId9"/>
    <p:sldId id="278" r:id="rId10"/>
    <p:sldId id="271" r:id="rId11"/>
    <p:sldId id="289" r:id="rId12"/>
    <p:sldId id="286" r:id="rId13"/>
    <p:sldId id="285" r:id="rId14"/>
    <p:sldId id="290" r:id="rId15"/>
    <p:sldId id="279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6600"/>
    <a:srgbClr val="96838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85401" autoAdjust="0"/>
  </p:normalViewPr>
  <p:slideViewPr>
    <p:cSldViewPr snapToGrid="0">
      <p:cViewPr varScale="1">
        <p:scale>
          <a:sx n="59" d="100"/>
          <a:sy n="59" d="100"/>
        </p:scale>
        <p:origin x="56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2BC323-4B81-42BE-A826-238DB0605143}" type="datetimeFigureOut">
              <a:rPr lang="en-US" smtClean="0"/>
              <a:t>Thursday, 05/12,2016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56307F-9EC2-4DE4-8A93-316367B2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307F-9EC2-4DE4-8A93-316367B275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11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307F-9EC2-4DE4-8A93-316367B275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41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307F-9EC2-4DE4-8A93-316367B275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51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307F-9EC2-4DE4-8A93-316367B275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9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307F-9EC2-4DE4-8A93-316367B275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4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1F734-62CF-44CB-8020-4D6D7755DFA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1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99ACAB-0E1D-DA45-A9BB-0E03963371D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1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A87F5-F794-43CD-8A83-843CD4B86C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44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A87F5-F794-43CD-8A83-843CD4B86C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0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307F-9EC2-4DE4-8A93-316367B275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9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307F-9EC2-4DE4-8A93-316367B275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95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307F-9EC2-4DE4-8A93-316367B275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7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72C-A77D-4847-8F06-A7B34B4EA806}" type="datetimeFigureOut">
              <a:rPr lang="en-US" smtClean="0"/>
              <a:t>Thursday, 05/12,2016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2E5-BB71-48B7-8115-C6866F89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72C-A77D-4847-8F06-A7B34B4EA806}" type="datetimeFigureOut">
              <a:rPr lang="en-US" smtClean="0"/>
              <a:t>Thursday, 05/12,2016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2E5-BB71-48B7-8115-C6866F89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2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72C-A77D-4847-8F06-A7B34B4EA806}" type="datetimeFigureOut">
              <a:rPr lang="en-US" smtClean="0"/>
              <a:t>Thursday, 05/12,2016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2E5-BB71-48B7-8115-C6866F89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3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888" y="521208"/>
            <a:ext cx="8686800" cy="521208"/>
          </a:xfrm>
        </p:spPr>
        <p:txBody>
          <a:bodyPr vert="horz"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en-US" dirty="0" smtClean="0"/>
              <a:t>One line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5360E-D2C4-BD45-B83E-A034B4DF05EF}" type="slidenum">
              <a:rPr lang="en-US" smtClean="0">
                <a:solidFill>
                  <a:srgbClr val="0D254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D2543">
                  <a:tint val="7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0" y="1676400"/>
            <a:ext cx="8229600" cy="388620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buFont typeface="Calibri"/>
              <a:buChar char="–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8378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58221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5360E-D2C4-BD45-B83E-A034B4DF05EF}" type="slidenum">
              <a:rPr lang="en-US" smtClean="0">
                <a:solidFill>
                  <a:srgbClr val="0D254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D25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3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72C-A77D-4847-8F06-A7B34B4EA806}" type="datetimeFigureOut">
              <a:rPr lang="en-US" smtClean="0"/>
              <a:t>Thursday, 05/12,2016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2E5-BB71-48B7-8115-C6866F89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3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72C-A77D-4847-8F06-A7B34B4EA806}" type="datetimeFigureOut">
              <a:rPr lang="en-US" smtClean="0"/>
              <a:t>Thursday, 05/12,2016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2E5-BB71-48B7-8115-C6866F89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6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72C-A77D-4847-8F06-A7B34B4EA806}" type="datetimeFigureOut">
              <a:rPr lang="en-US" smtClean="0"/>
              <a:t>Thursday, 05/12,2016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2E5-BB71-48B7-8115-C6866F89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8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72C-A77D-4847-8F06-A7B34B4EA806}" type="datetimeFigureOut">
              <a:rPr lang="en-US" smtClean="0"/>
              <a:t>Thursday, 05/12,2016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2E5-BB71-48B7-8115-C6866F89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6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72C-A77D-4847-8F06-A7B34B4EA806}" type="datetimeFigureOut">
              <a:rPr lang="en-US" smtClean="0"/>
              <a:t>Thursday, 05/12,2016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2E5-BB71-48B7-8115-C6866F89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2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72C-A77D-4847-8F06-A7B34B4EA806}" type="datetimeFigureOut">
              <a:rPr lang="en-US" smtClean="0"/>
              <a:t>Thursday, 05/12,2016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2E5-BB71-48B7-8115-C6866F89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3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72C-A77D-4847-8F06-A7B34B4EA806}" type="datetimeFigureOut">
              <a:rPr lang="en-US" smtClean="0"/>
              <a:t>Thursday, 05/12,2016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2E5-BB71-48B7-8115-C6866F89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72C-A77D-4847-8F06-A7B34B4EA806}" type="datetimeFigureOut">
              <a:rPr lang="en-US" smtClean="0"/>
              <a:t>Thursday, 05/12,2016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2E5-BB71-48B7-8115-C6866F89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4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1D72C-A77D-4847-8F06-A7B34B4EA806}" type="datetimeFigureOut">
              <a:rPr lang="en-US" smtClean="0"/>
              <a:t>Thursday, 05/12,2016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A2E5-BB71-48B7-8115-C6866F89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843" y="1093571"/>
            <a:ext cx="8049986" cy="1203684"/>
          </a:xfrm>
        </p:spPr>
        <p:txBody>
          <a:bodyPr anchor="t">
            <a:no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baseline groundwater chemistry for the Berea </a:t>
            </a:r>
            <a:r>
              <a:rPr lang="en-US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sandstone and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Rogersville shale play area, eastern Kentucky</a:t>
            </a:r>
            <a:endParaRPr lang="en-US" sz="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8484" y="4085630"/>
            <a:ext cx="729034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Kentucky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Geological Survey, University of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Kentucky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GSI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Environmental Inc.,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Austin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TX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394" y="5511301"/>
            <a:ext cx="1952117" cy="890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4" y="5603919"/>
            <a:ext cx="3255483" cy="705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3" y="985007"/>
            <a:ext cx="3734873" cy="56956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72417"/>
            <a:ext cx="8702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Preliminary Analysis: Dissolved Methane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3616" y="4119378"/>
            <a:ext cx="5186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40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wells have detectable methane (MDL: 5 µg/L).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3616" y="5018695"/>
            <a:ext cx="5212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26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wells have methane &gt;= 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 mg/L.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3308" y="5849692"/>
            <a:ext cx="5371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12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wells have methane 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&gt;= 10 mg/L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740" y="985007"/>
            <a:ext cx="444436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52" y="758385"/>
            <a:ext cx="9144000" cy="6099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4" y="804168"/>
            <a:ext cx="7929182" cy="6084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314" y="5010519"/>
            <a:ext cx="300298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51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wells sampled.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921" y="161831"/>
            <a:ext cx="8407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Analysis: Water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 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25194" y="1312696"/>
            <a:ext cx="4437652" cy="1173757"/>
            <a:chOff x="4035395" y="997943"/>
            <a:chExt cx="4437652" cy="1173757"/>
          </a:xfrm>
        </p:grpSpPr>
        <p:sp>
          <p:nvSpPr>
            <p:cNvPr id="6" name="Oval 5"/>
            <p:cNvSpPr/>
            <p:nvPr/>
          </p:nvSpPr>
          <p:spPr>
            <a:xfrm>
              <a:off x="4035395" y="1412234"/>
              <a:ext cx="781535" cy="759466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6" idx="7"/>
            </p:cNvCxnSpPr>
            <p:nvPr/>
          </p:nvCxnSpPr>
          <p:spPr>
            <a:xfrm flipV="1">
              <a:off x="4702477" y="1281606"/>
              <a:ext cx="538472" cy="24184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006394" y="997943"/>
              <a:ext cx="3466653" cy="6972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</a:rPr>
                <a:t>Ca-SO</a:t>
              </a:r>
              <a:r>
                <a:rPr lang="en-US" sz="2000" baseline="-25000" dirty="0" smtClean="0">
                  <a:solidFill>
                    <a:srgbClr val="C00000"/>
                  </a:solidFill>
                </a:rPr>
                <a:t>4</a:t>
              </a:r>
              <a:r>
                <a:rPr lang="en-US" sz="2000" dirty="0" smtClean="0">
                  <a:solidFill>
                    <a:srgbClr val="C00000"/>
                  </a:solidFill>
                </a:rPr>
                <a:t> Waters – gypsum groundwater and mine drainage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232399" y="2637026"/>
            <a:ext cx="4559113" cy="1131887"/>
            <a:chOff x="-196999" y="2317129"/>
            <a:chExt cx="4559113" cy="1131887"/>
          </a:xfrm>
        </p:grpSpPr>
        <p:sp>
          <p:nvSpPr>
            <p:cNvPr id="16" name="Oval 15"/>
            <p:cNvSpPr/>
            <p:nvPr/>
          </p:nvSpPr>
          <p:spPr>
            <a:xfrm>
              <a:off x="3476901" y="2543078"/>
              <a:ext cx="885213" cy="905938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flipH="1" flipV="1">
              <a:off x="3034579" y="2658693"/>
              <a:ext cx="571958" cy="17057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-196999" y="2317129"/>
              <a:ext cx="3466653" cy="567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B0F0"/>
                  </a:solidFill>
                </a:rPr>
                <a:t>Ca-HCO</a:t>
              </a:r>
              <a:r>
                <a:rPr lang="en-US" sz="2000" baseline="-25000" dirty="0" smtClean="0">
                  <a:solidFill>
                    <a:srgbClr val="00B0F0"/>
                  </a:solidFill>
                </a:rPr>
                <a:t>3</a:t>
              </a:r>
              <a:r>
                <a:rPr lang="en-US" sz="2000" dirty="0" smtClean="0">
                  <a:solidFill>
                    <a:srgbClr val="00B0F0"/>
                  </a:solidFill>
                </a:rPr>
                <a:t> Waters – shallow, fresh groundwater</a:t>
              </a:r>
              <a:endParaRPr lang="en-US" sz="2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58301" y="3992835"/>
            <a:ext cx="2721932" cy="3119730"/>
            <a:chOff x="3169369" y="3703924"/>
            <a:chExt cx="2721932" cy="3119730"/>
          </a:xfrm>
        </p:grpSpPr>
        <p:sp>
          <p:nvSpPr>
            <p:cNvPr id="26" name="Oval 25"/>
            <p:cNvSpPr/>
            <p:nvPr/>
          </p:nvSpPr>
          <p:spPr>
            <a:xfrm>
              <a:off x="4036262" y="3703924"/>
              <a:ext cx="796997" cy="794718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370128" y="4545366"/>
              <a:ext cx="17092" cy="117649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169369" y="5689218"/>
              <a:ext cx="2721932" cy="1134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Na-HCO</a:t>
              </a:r>
              <a:r>
                <a:rPr lang="en-US" sz="2000" baseline="-25000" dirty="0" smtClean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 Waters – deep  groundwater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16114" y="2523120"/>
            <a:ext cx="4410395" cy="1173757"/>
            <a:chOff x="4062652" y="997943"/>
            <a:chExt cx="4410395" cy="1173757"/>
          </a:xfrm>
        </p:grpSpPr>
        <p:sp>
          <p:nvSpPr>
            <p:cNvPr id="34" name="Oval 33"/>
            <p:cNvSpPr/>
            <p:nvPr/>
          </p:nvSpPr>
          <p:spPr>
            <a:xfrm>
              <a:off x="4062652" y="1382232"/>
              <a:ext cx="754278" cy="789468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34" idx="7"/>
            </p:cNvCxnSpPr>
            <p:nvPr/>
          </p:nvCxnSpPr>
          <p:spPr>
            <a:xfrm flipV="1">
              <a:off x="4706469" y="1281607"/>
              <a:ext cx="534480" cy="21624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006394" y="997943"/>
              <a:ext cx="3466653" cy="567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B050"/>
                  </a:solidFill>
                </a:rPr>
                <a:t>Na-Cl Waters – deep ancient groundwater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3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52" y="758385"/>
            <a:ext cx="9144000" cy="6099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5314" y="5010519"/>
            <a:ext cx="300298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51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wells sampled.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314" y="176254"/>
            <a:ext cx="8407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Analysis: Water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 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87" y="758385"/>
            <a:ext cx="5754684" cy="580570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035395" y="997943"/>
            <a:ext cx="4437652" cy="1173757"/>
            <a:chOff x="4035395" y="997943"/>
            <a:chExt cx="4437652" cy="1173757"/>
          </a:xfrm>
        </p:grpSpPr>
        <p:sp>
          <p:nvSpPr>
            <p:cNvPr id="6" name="Oval 5"/>
            <p:cNvSpPr/>
            <p:nvPr/>
          </p:nvSpPr>
          <p:spPr>
            <a:xfrm>
              <a:off x="4035395" y="1412234"/>
              <a:ext cx="781535" cy="759466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6" idx="7"/>
            </p:cNvCxnSpPr>
            <p:nvPr/>
          </p:nvCxnSpPr>
          <p:spPr>
            <a:xfrm flipV="1">
              <a:off x="4702477" y="1281606"/>
              <a:ext cx="538472" cy="24184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006394" y="997943"/>
              <a:ext cx="3466653" cy="6972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</a:rPr>
                <a:t>Ca-SO</a:t>
              </a:r>
              <a:r>
                <a:rPr lang="en-US" sz="2000" baseline="-25000" dirty="0" smtClean="0">
                  <a:solidFill>
                    <a:srgbClr val="C00000"/>
                  </a:solidFill>
                </a:rPr>
                <a:t>4</a:t>
              </a:r>
              <a:r>
                <a:rPr lang="en-US" sz="2000" dirty="0" smtClean="0">
                  <a:solidFill>
                    <a:srgbClr val="C00000"/>
                  </a:solidFill>
                </a:rPr>
                <a:t> Waters – gypsum groundwater and mine drainage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196999" y="2317129"/>
            <a:ext cx="4559113" cy="1131887"/>
            <a:chOff x="-196999" y="2317129"/>
            <a:chExt cx="4559113" cy="1131887"/>
          </a:xfrm>
        </p:grpSpPr>
        <p:sp>
          <p:nvSpPr>
            <p:cNvPr id="16" name="Oval 15"/>
            <p:cNvSpPr/>
            <p:nvPr/>
          </p:nvSpPr>
          <p:spPr>
            <a:xfrm>
              <a:off x="3476901" y="2543078"/>
              <a:ext cx="885213" cy="905938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flipH="1" flipV="1">
              <a:off x="3034579" y="2658693"/>
              <a:ext cx="571958" cy="17057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-196999" y="2317129"/>
              <a:ext cx="3466653" cy="567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B0F0"/>
                  </a:solidFill>
                </a:rPr>
                <a:t>Ca-HCO</a:t>
              </a:r>
              <a:r>
                <a:rPr lang="en-US" sz="2000" baseline="-25000" dirty="0" smtClean="0">
                  <a:solidFill>
                    <a:srgbClr val="00B0F0"/>
                  </a:solidFill>
                </a:rPr>
                <a:t>3</a:t>
              </a:r>
              <a:r>
                <a:rPr lang="en-US" sz="2000" dirty="0" smtClean="0">
                  <a:solidFill>
                    <a:srgbClr val="00B0F0"/>
                  </a:solidFill>
                </a:rPr>
                <a:t> Waters – shallow, fresh groundwater</a:t>
              </a:r>
              <a:endParaRPr lang="en-US" sz="2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19748" y="3703924"/>
            <a:ext cx="2721932" cy="3253194"/>
            <a:chOff x="3319748" y="3703924"/>
            <a:chExt cx="2721932" cy="3253194"/>
          </a:xfrm>
        </p:grpSpPr>
        <p:sp>
          <p:nvSpPr>
            <p:cNvPr id="26" name="Oval 25"/>
            <p:cNvSpPr/>
            <p:nvPr/>
          </p:nvSpPr>
          <p:spPr>
            <a:xfrm>
              <a:off x="4036262" y="3703924"/>
              <a:ext cx="796997" cy="794718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370128" y="4545366"/>
              <a:ext cx="0" cy="148550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319748" y="5822682"/>
              <a:ext cx="2721932" cy="1134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Na-HCO</a:t>
              </a:r>
              <a:r>
                <a:rPr lang="en-US" sz="2000" baseline="-25000" dirty="0" smtClean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 Waters – deep  groundwater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80714" y="2158789"/>
            <a:ext cx="4410395" cy="1173757"/>
            <a:chOff x="4062652" y="997943"/>
            <a:chExt cx="4410395" cy="1173757"/>
          </a:xfrm>
        </p:grpSpPr>
        <p:sp>
          <p:nvSpPr>
            <p:cNvPr id="34" name="Oval 33"/>
            <p:cNvSpPr/>
            <p:nvPr/>
          </p:nvSpPr>
          <p:spPr>
            <a:xfrm>
              <a:off x="4062652" y="1382232"/>
              <a:ext cx="754278" cy="789468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34" idx="7"/>
            </p:cNvCxnSpPr>
            <p:nvPr/>
          </p:nvCxnSpPr>
          <p:spPr>
            <a:xfrm flipV="1">
              <a:off x="4706469" y="1281607"/>
              <a:ext cx="534480" cy="21624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006394" y="997943"/>
              <a:ext cx="3466653" cy="567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B050"/>
                  </a:solidFill>
                </a:rPr>
                <a:t>Na-Cl Waters – deep ancient groundwater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66522" y="987686"/>
            <a:ext cx="3103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Total 51 wells sampled </a:t>
            </a:r>
            <a:endParaRPr lang="en-US" sz="2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52" y="758385"/>
            <a:ext cx="9144000" cy="6099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5314" y="5010519"/>
            <a:ext cx="300298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51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wells sampled.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63" y="124464"/>
            <a:ext cx="9082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Analysis: Methane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Water Chemistry 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2602" y="758385"/>
            <a:ext cx="7624110" cy="5995191"/>
            <a:chOff x="652602" y="758385"/>
            <a:chExt cx="7624110" cy="59951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787" y="758385"/>
              <a:ext cx="5754684" cy="5805701"/>
            </a:xfrm>
            <a:prstGeom prst="rect">
              <a:avLst/>
            </a:prstGeom>
          </p:spPr>
        </p:pic>
        <p:sp>
          <p:nvSpPr>
            <p:cNvPr id="12" name="Isosceles Triangle 11"/>
            <p:cNvSpPr/>
            <p:nvPr/>
          </p:nvSpPr>
          <p:spPr>
            <a:xfrm>
              <a:off x="652602" y="2758602"/>
              <a:ext cx="4597756" cy="38905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3678956" y="2863025"/>
              <a:ext cx="4597756" cy="38905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iamond 10"/>
          <p:cNvSpPr/>
          <p:nvPr/>
        </p:nvSpPr>
        <p:spPr>
          <a:xfrm>
            <a:off x="3279149" y="2272873"/>
            <a:ext cx="912323" cy="1401596"/>
          </a:xfrm>
          <a:prstGeom prst="diamond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amond 28"/>
          <p:cNvSpPr/>
          <p:nvPr/>
        </p:nvSpPr>
        <p:spPr>
          <a:xfrm>
            <a:off x="3965663" y="1019492"/>
            <a:ext cx="912323" cy="1401596"/>
          </a:xfrm>
          <a:prstGeom prst="diamond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mond 29"/>
          <p:cNvSpPr/>
          <p:nvPr/>
        </p:nvSpPr>
        <p:spPr>
          <a:xfrm>
            <a:off x="4643314" y="2270072"/>
            <a:ext cx="912323" cy="1401596"/>
          </a:xfrm>
          <a:prstGeom prst="diamond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/>
          <p:cNvSpPr/>
          <p:nvPr/>
        </p:nvSpPr>
        <p:spPr>
          <a:xfrm>
            <a:off x="3978946" y="3425348"/>
            <a:ext cx="912323" cy="1401596"/>
          </a:xfrm>
          <a:prstGeom prst="diamond">
            <a:avLst/>
          </a:prstGeom>
          <a:solidFill>
            <a:schemeClr val="accent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023365" y="5318949"/>
            <a:ext cx="2721932" cy="113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Na-HCO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Waters – 18 wells, 14 with CH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&gt; 1 mg/L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65937" y="2797150"/>
            <a:ext cx="3466653" cy="567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Na-Cl Waters –2 wells, 2 with CH</a:t>
            </a:r>
            <a:r>
              <a:rPr lang="en-US" sz="2000" baseline="-25000" dirty="0" smtClean="0">
                <a:solidFill>
                  <a:srgbClr val="00B050"/>
                </a:solidFill>
              </a:rPr>
              <a:t>4</a:t>
            </a:r>
            <a:r>
              <a:rPr lang="en-US" sz="2000" dirty="0" smtClean="0">
                <a:solidFill>
                  <a:srgbClr val="00B050"/>
                </a:solidFill>
              </a:rPr>
              <a:t> &gt; 1 mg/L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93655" y="2687208"/>
            <a:ext cx="3466653" cy="567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B0F0"/>
                </a:solidFill>
              </a:rPr>
              <a:t>Ca-HCO</a:t>
            </a:r>
            <a:r>
              <a:rPr lang="en-US" sz="2000" baseline="-25000" dirty="0" smtClean="0">
                <a:solidFill>
                  <a:srgbClr val="00B0F0"/>
                </a:solidFill>
              </a:rPr>
              <a:t>3</a:t>
            </a:r>
            <a:r>
              <a:rPr lang="en-US" sz="2000" dirty="0" smtClean="0">
                <a:solidFill>
                  <a:srgbClr val="00B0F0"/>
                </a:solidFill>
              </a:rPr>
              <a:t> Waters – 18 wells, 4 with CH</a:t>
            </a:r>
            <a:r>
              <a:rPr lang="en-US" sz="2000" baseline="-25000" dirty="0" smtClean="0">
                <a:solidFill>
                  <a:srgbClr val="00B0F0"/>
                </a:solidFill>
              </a:rPr>
              <a:t>4</a:t>
            </a:r>
            <a:r>
              <a:rPr lang="en-US" sz="2000" dirty="0" smtClean="0">
                <a:solidFill>
                  <a:srgbClr val="00B0F0"/>
                </a:solidFill>
              </a:rPr>
              <a:t> &gt; 1 mg/L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522" y="987686"/>
            <a:ext cx="3103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Total 51 wells sampled </a:t>
            </a:r>
            <a:endParaRPr lang="en-US" sz="2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6394" y="997943"/>
            <a:ext cx="3466653" cy="697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Ca-SO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 Waters – 2 wells, 0 with CH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 &gt; 1 mg/L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12919" y="4151136"/>
            <a:ext cx="3103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Other waters – 11 wells, 6 with CH</a:t>
            </a:r>
            <a:r>
              <a:rPr lang="en-US" sz="2000" b="1" baseline="-25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&gt; 1 mg/L </a:t>
            </a:r>
            <a:endParaRPr lang="en-US" sz="2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5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animBg="1"/>
      <p:bldP spid="30" grpId="0" animBg="1"/>
      <p:bldP spid="31" grpId="0" animBg="1"/>
      <p:bldP spid="28" grpId="0" animBg="1"/>
      <p:bldP spid="36" grpId="0"/>
      <p:bldP spid="18" grpId="0"/>
      <p:bldP spid="10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34" y="167929"/>
            <a:ext cx="8660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Preliminary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 Methane  Isotope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2730" y="5703846"/>
            <a:ext cx="4898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(Image source: </a:t>
            </a:r>
            <a:r>
              <a:rPr lang="en-US" sz="20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Isotech</a:t>
            </a:r>
            <a:r>
              <a:rPr lang="en-US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The image is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based </a:t>
            </a:r>
            <a:r>
              <a:rPr lang="en-US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on </a:t>
            </a:r>
            <a:r>
              <a:rPr lang="en-US" sz="20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whiticar</a:t>
            </a:r>
            <a:r>
              <a:rPr lang="en-US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(1999)</a:t>
            </a:r>
            <a:endParaRPr lang="en-US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isotopes graph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42" y="944253"/>
            <a:ext cx="6508015" cy="475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0" y="507724"/>
            <a:ext cx="7347718" cy="51797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9539" y="1387930"/>
            <a:ext cx="2269671" cy="310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Mississippian-Devonian Gas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1374" y="1079930"/>
            <a:ext cx="2269671" cy="310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Groundwater Wells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2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31562" y="24512"/>
            <a:ext cx="4643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484" y="519640"/>
            <a:ext cx="44055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Research Partnership to Secure Energy for America (RPSEA), in collaboration with the Environmentally Friendly Drilling Systems consortium. </a:t>
            </a:r>
          </a:p>
          <a:p>
            <a:endParaRPr 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UK Agricultural Cooperative Extension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 for assistance in contacting well owners.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 to Tom Williams 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Environmentally Friendly Drilling Systems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consortium for his relentless efforts to make this project happen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853270" y="839573"/>
            <a:ext cx="1064896" cy="884266"/>
            <a:chOff x="10351481" y="2832316"/>
            <a:chExt cx="1360927" cy="1130084"/>
          </a:xfrm>
        </p:grpSpPr>
        <p:sp>
          <p:nvSpPr>
            <p:cNvPr id="7" name="Rectangle 6"/>
            <p:cNvSpPr/>
            <p:nvPr/>
          </p:nvSpPr>
          <p:spPr>
            <a:xfrm>
              <a:off x="10351481" y="2832316"/>
              <a:ext cx="1360927" cy="11300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95"/>
            <a:stretch/>
          </p:blipFill>
          <p:spPr>
            <a:xfrm>
              <a:off x="10455965" y="2875722"/>
              <a:ext cx="1157805" cy="1053167"/>
            </a:xfrm>
            <a:prstGeom prst="rect">
              <a:avLst/>
            </a:prstGeom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/>
          <a:stretch/>
        </p:blipFill>
        <p:spPr bwMode="auto">
          <a:xfrm>
            <a:off x="4853269" y="2451879"/>
            <a:ext cx="1207844" cy="8842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085" y="519640"/>
            <a:ext cx="1670449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971" y="5056805"/>
            <a:ext cx="4057650" cy="13430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3818" y="3349347"/>
            <a:ext cx="44055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5037" y="2311731"/>
            <a:ext cx="1666875" cy="981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43" y="3936681"/>
            <a:ext cx="3255483" cy="705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1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6753" y="411347"/>
            <a:ext cx="91440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Possible Contamination Pathways of Hydraulic Fracturing to Groundwater Aquifers 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83" y="1898954"/>
            <a:ext cx="6411508" cy="37507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3617" y="5790715"/>
            <a:ext cx="6991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(http</a:t>
            </a:r>
            <a:r>
              <a:rPr lang="en-US" sz="1600" dirty="0"/>
              <a:t>://</a:t>
            </a:r>
            <a:r>
              <a:rPr lang="en-US" sz="1600" dirty="0" smtClean="0"/>
              <a:t>www.geosociety.org/criticalissues/hydraulicFracturing/waterQuality.asp)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58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7785" y="101119"/>
            <a:ext cx="8625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Drilling Activities in Eastern Kentucky</a:t>
            </a:r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79" y="3590360"/>
            <a:ext cx="504664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Rogersville Shale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5,000 to 10,000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ft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deep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 to 1,100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ft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thick in Kentucky, but not all is organic </a:t>
            </a:r>
            <a:r>
              <a:rPr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rich.</a:t>
            </a:r>
            <a:endParaRPr lang="en-US" sz="2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Very early stage of </a:t>
            </a:r>
            <a:r>
              <a:rPr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development</a:t>
            </a:r>
            <a:endParaRPr lang="en-US" sz="2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Opportunity to gather baseline groundwater  data prior to any large-scale development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22" y="1170433"/>
            <a:ext cx="3913578" cy="53811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141" y="-232410"/>
            <a:ext cx="536436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Berea Sandstone 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Since 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2010 active oil play in Elliott, Carter, Greenup, Lawrence, Johnson, and Boyd </a:t>
            </a:r>
            <a:r>
              <a:rPr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Counties.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Volume of fluid </a:t>
            </a:r>
            <a:r>
              <a:rPr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sand </a:t>
            </a:r>
            <a:r>
              <a:rPr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small 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compared to other </a:t>
            </a:r>
            <a:r>
              <a:rPr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plays.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Horizontal 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drilling and hydraulic fracturing at shallow </a:t>
            </a:r>
            <a:r>
              <a:rPr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depth (most 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less than 2,000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ft</a:t>
            </a:r>
            <a:r>
              <a:rPr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).</a:t>
            </a:r>
            <a:endParaRPr lang="en-US" sz="2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16" y="3340389"/>
            <a:ext cx="8248634" cy="914400"/>
          </a:xfrm>
          <a:prstGeom prst="roundRect">
            <a:avLst/>
          </a:prstGeom>
          <a:solidFill>
            <a:schemeClr val="tx1">
              <a:lumMod val="75000"/>
              <a:lumOff val="25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24925" cy="916276"/>
          </a:xfrm>
        </p:spPr>
        <p:txBody>
          <a:bodyPr/>
          <a:lstStyle/>
          <a:p>
            <a:pPr algn="l">
              <a:lnSpc>
                <a:spcPts val="32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Advanced Analytical Methods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3200" b="1" i="1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RPSEA 11122-45</a:t>
            </a:r>
            <a:endParaRPr lang="en-US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5342" y="2667000"/>
            <a:ext cx="8670058" cy="457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RESEARCH FOCUS ON THREE KEY ENVIRONMENTAL ISSUES</a:t>
            </a:r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: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5342" y="1366273"/>
            <a:ext cx="2650258" cy="105857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11"/>
          <p:cNvSpPr txBox="1">
            <a:spLocks noChangeArrowheads="1"/>
          </p:cNvSpPr>
          <p:nvPr/>
        </p:nvSpPr>
        <p:spPr bwMode="auto">
          <a:xfrm>
            <a:off x="1295400" y="3585223"/>
            <a:ext cx="603716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125000"/>
            </a:pPr>
            <a:r>
              <a:rPr lang="en-US" i="1" dirty="0" smtClean="0">
                <a:solidFill>
                  <a:schemeClr val="tx2"/>
                </a:solidFill>
                <a:latin typeface="+mj-lt"/>
                <a:cs typeface="Arial" charset="0"/>
              </a:rPr>
              <a:t>Baseline Sampling and Stray Gas Investigation</a:t>
            </a:r>
          </a:p>
        </p:txBody>
      </p:sp>
      <p:sp>
        <p:nvSpPr>
          <p:cNvPr id="11" name="TextBox 111"/>
          <p:cNvSpPr txBox="1">
            <a:spLocks noChangeArrowheads="1"/>
          </p:cNvSpPr>
          <p:nvPr/>
        </p:nvSpPr>
        <p:spPr bwMode="auto">
          <a:xfrm>
            <a:off x="2895600" y="1499566"/>
            <a:ext cx="5943600" cy="8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+mj-lt"/>
                <a:cs typeface="Arial" charset="0"/>
              </a:rPr>
              <a:t>3-Year project in 2 phases (currently in Phase II)</a:t>
            </a:r>
            <a:endParaRPr lang="en-US" sz="2200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 marL="228600" indent="-228600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+mj-lt"/>
                <a:cs typeface="Arial" charset="0"/>
              </a:rPr>
              <a:t>$3.5M from DOE/RPSEA, $900k in cost </a:t>
            </a:r>
            <a:r>
              <a:rPr lang="en-US" sz="2200" dirty="0">
                <a:solidFill>
                  <a:schemeClr val="tx2"/>
                </a:solidFill>
                <a:latin typeface="+mj-lt"/>
                <a:cs typeface="Arial" charset="0"/>
              </a:rPr>
              <a:t>s</a:t>
            </a:r>
            <a:r>
              <a:rPr lang="en-US" sz="2200" dirty="0" smtClean="0">
                <a:solidFill>
                  <a:schemeClr val="tx2"/>
                </a:solidFill>
                <a:latin typeface="+mj-lt"/>
                <a:cs typeface="Arial" charset="0"/>
              </a:rPr>
              <a:t>hare</a:t>
            </a:r>
          </a:p>
        </p:txBody>
      </p:sp>
      <p:pic>
        <p:nvPicPr>
          <p:cNvPr id="12" name="Picture 11" descr="Logo_GSI_Color_w_Margin_pmsL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"/>
          <a:stretch>
            <a:fillRect/>
          </a:stretch>
        </p:blipFill>
        <p:spPr bwMode="auto">
          <a:xfrm>
            <a:off x="7354569" y="3474710"/>
            <a:ext cx="1560831" cy="6571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402523" y="4641217"/>
            <a:ext cx="2512877" cy="681457"/>
            <a:chOff x="6786096" y="4005273"/>
            <a:chExt cx="2123100" cy="490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ectangle 13"/>
            <p:cNvSpPr/>
            <p:nvPr/>
          </p:nvSpPr>
          <p:spPr>
            <a:xfrm>
              <a:off x="6786096" y="4005273"/>
              <a:ext cx="2123100" cy="490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8743" tIns="44371" rIns="88743" bIns="44371"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C:\Users\Susan\AppData\Local\Microsoft\Windows\Temporary Internet Files\Content.Outlook\423HNCQ5\AM IRNR Transparent (RGB)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791" y="4114800"/>
              <a:ext cx="2005708" cy="2601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298100" y="5803189"/>
            <a:ext cx="2617300" cy="669028"/>
            <a:chOff x="6805831" y="4603308"/>
            <a:chExt cx="2093840" cy="5352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ctangle 17"/>
            <p:cNvSpPr/>
            <p:nvPr/>
          </p:nvSpPr>
          <p:spPr>
            <a:xfrm>
              <a:off x="6805831" y="4603308"/>
              <a:ext cx="2093840" cy="535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8743" tIns="44371" rIns="88743" bIns="44371"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8351" y="4603308"/>
              <a:ext cx="1828800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382904" y="1459595"/>
            <a:ext cx="1064896" cy="884266"/>
            <a:chOff x="10351481" y="2832316"/>
            <a:chExt cx="1360927" cy="1130084"/>
          </a:xfrm>
        </p:grpSpPr>
        <p:sp>
          <p:nvSpPr>
            <p:cNvPr id="24" name="Rectangle 23"/>
            <p:cNvSpPr/>
            <p:nvPr/>
          </p:nvSpPr>
          <p:spPr>
            <a:xfrm>
              <a:off x="10351481" y="2832316"/>
              <a:ext cx="1360927" cy="11300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95"/>
            <a:stretch/>
          </p:blipFill>
          <p:spPr>
            <a:xfrm>
              <a:off x="10455965" y="2875722"/>
              <a:ext cx="1157805" cy="1053167"/>
            </a:xfrm>
            <a:prstGeom prst="rect">
              <a:avLst/>
            </a:prstGeom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/>
          <a:stretch/>
        </p:blipFill>
        <p:spPr bwMode="auto">
          <a:xfrm>
            <a:off x="1524000" y="1459595"/>
            <a:ext cx="1207844" cy="8842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C:\Users\david.burnett\Documents\!Folders 2012\!Brine2012\Range Resources Field Trial\photos\frac pond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r="7637"/>
          <a:stretch/>
        </p:blipFill>
        <p:spPr bwMode="auto">
          <a:xfrm>
            <a:off x="174993" y="4345069"/>
            <a:ext cx="1174046" cy="118872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6" r="12240"/>
          <a:stretch/>
        </p:blipFill>
        <p:spPr bwMode="auto">
          <a:xfrm>
            <a:off x="165660" y="5512373"/>
            <a:ext cx="1198004" cy="118872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3" name="TextBox 111"/>
          <p:cNvSpPr txBox="1">
            <a:spLocks noChangeArrowheads="1"/>
          </p:cNvSpPr>
          <p:nvPr/>
        </p:nvSpPr>
        <p:spPr bwMode="auto">
          <a:xfrm>
            <a:off x="1295400" y="4769580"/>
            <a:ext cx="51054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125000"/>
            </a:pPr>
            <a:r>
              <a:rPr lang="en-US" dirty="0" smtClean="0">
                <a:solidFill>
                  <a:schemeClr val="tx2"/>
                </a:solidFill>
                <a:latin typeface="+mj-lt"/>
                <a:cs typeface="Arial" charset="0"/>
              </a:rPr>
              <a:t>Advanced Analytics for Air Emissions</a:t>
            </a:r>
          </a:p>
        </p:txBody>
      </p:sp>
      <p:sp>
        <p:nvSpPr>
          <p:cNvPr id="34" name="TextBox 111"/>
          <p:cNvSpPr txBox="1">
            <a:spLocks noChangeArrowheads="1"/>
          </p:cNvSpPr>
          <p:nvPr/>
        </p:nvSpPr>
        <p:spPr bwMode="auto">
          <a:xfrm>
            <a:off x="1295400" y="5953937"/>
            <a:ext cx="51054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125000"/>
            </a:pPr>
            <a:r>
              <a:rPr lang="en-US" dirty="0" smtClean="0">
                <a:solidFill>
                  <a:schemeClr val="tx2"/>
                </a:solidFill>
                <a:latin typeface="+mj-lt"/>
                <a:cs typeface="Arial" charset="0"/>
              </a:rPr>
              <a:t>Produced Water</a:t>
            </a:r>
            <a:r>
              <a:rPr lang="en-US" dirty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j-lt"/>
                <a:cs typeface="Arial" charset="0"/>
              </a:rPr>
              <a:t>Characterization</a:t>
            </a:r>
          </a:p>
        </p:txBody>
      </p:sp>
      <p:pic>
        <p:nvPicPr>
          <p:cNvPr id="30" name="Picture 29" descr="http://carmel-photos.funcityfinder.com/files/2009/09/flowing-well-park-tap-540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r="12070"/>
          <a:stretch/>
        </p:blipFill>
        <p:spPr bwMode="auto">
          <a:xfrm>
            <a:off x="152400" y="3215640"/>
            <a:ext cx="1222631" cy="118872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7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965360E-D2C4-BD45-B83E-A034B4DF05EF}" type="slidenum">
              <a:rPr lang="en-US" smtClean="0">
                <a:solidFill>
                  <a:srgbClr val="0D2543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0D25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 b="71993"/>
          <a:stretch/>
        </p:blipFill>
        <p:spPr bwMode="auto">
          <a:xfrm>
            <a:off x="4554246" y="2066544"/>
            <a:ext cx="3398431" cy="107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 t="28008" b="22861"/>
          <a:stretch/>
        </p:blipFill>
        <p:spPr bwMode="auto">
          <a:xfrm>
            <a:off x="4554246" y="3137186"/>
            <a:ext cx="3398431" cy="187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1" t="77139"/>
          <a:stretch/>
        </p:blipFill>
        <p:spPr bwMode="auto">
          <a:xfrm>
            <a:off x="4572000" y="5015350"/>
            <a:ext cx="3380677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9" r="50048"/>
          <a:stretch/>
        </p:blipFill>
        <p:spPr bwMode="auto">
          <a:xfrm>
            <a:off x="1197865" y="5015350"/>
            <a:ext cx="337413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8" r="50311" b="22861"/>
          <a:stretch/>
        </p:blipFill>
        <p:spPr bwMode="auto">
          <a:xfrm>
            <a:off x="1197865" y="3137186"/>
            <a:ext cx="3356382" cy="187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1" b="71993"/>
          <a:stretch/>
        </p:blipFill>
        <p:spPr bwMode="auto">
          <a:xfrm>
            <a:off x="1197865" y="2066544"/>
            <a:ext cx="3356382" cy="107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reeform 10"/>
          <p:cNvSpPr>
            <a:spLocks/>
          </p:cNvSpPr>
          <p:nvPr/>
        </p:nvSpPr>
        <p:spPr bwMode="auto">
          <a:xfrm>
            <a:off x="3214688" y="2308225"/>
            <a:ext cx="2749550" cy="1246188"/>
          </a:xfrm>
          <a:custGeom>
            <a:avLst/>
            <a:gdLst>
              <a:gd name="T0" fmla="*/ 0 w 3596"/>
              <a:gd name="T1" fmla="*/ 258 h 1629"/>
              <a:gd name="T2" fmla="*/ 1822 w 3596"/>
              <a:gd name="T3" fmla="*/ 1629 h 1629"/>
              <a:gd name="T4" fmla="*/ 3596 w 3596"/>
              <a:gd name="T5" fmla="*/ 258 h 1629"/>
              <a:gd name="T6" fmla="*/ 1824 w 3596"/>
              <a:gd name="T7" fmla="*/ 0 h 1629"/>
              <a:gd name="T8" fmla="*/ 0 w 3596"/>
              <a:gd name="T9" fmla="*/ 258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6" h="1629">
                <a:moveTo>
                  <a:pt x="0" y="258"/>
                </a:moveTo>
                <a:cubicBezTo>
                  <a:pt x="1822" y="1629"/>
                  <a:pt x="1822" y="1629"/>
                  <a:pt x="1822" y="1629"/>
                </a:cubicBezTo>
                <a:cubicBezTo>
                  <a:pt x="3596" y="258"/>
                  <a:pt x="3596" y="258"/>
                  <a:pt x="3596" y="258"/>
                </a:cubicBezTo>
                <a:cubicBezTo>
                  <a:pt x="3596" y="258"/>
                  <a:pt x="2768" y="0"/>
                  <a:pt x="1824" y="0"/>
                </a:cubicBezTo>
                <a:cubicBezTo>
                  <a:pt x="880" y="0"/>
                  <a:pt x="0" y="258"/>
                  <a:pt x="0" y="258"/>
                </a:cubicBezTo>
                <a:close/>
              </a:path>
            </a:pathLst>
          </a:custGeom>
          <a:noFill/>
          <a:ln w="317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9" name="Freeform 7"/>
          <p:cNvSpPr>
            <a:spLocks/>
          </p:cNvSpPr>
          <p:nvPr/>
        </p:nvSpPr>
        <p:spPr bwMode="auto">
          <a:xfrm>
            <a:off x="3214688" y="2308225"/>
            <a:ext cx="2749550" cy="1246188"/>
          </a:xfrm>
          <a:custGeom>
            <a:avLst/>
            <a:gdLst>
              <a:gd name="T0" fmla="*/ 0 w 3596"/>
              <a:gd name="T1" fmla="*/ 258 h 1629"/>
              <a:gd name="T2" fmla="*/ 1822 w 3596"/>
              <a:gd name="T3" fmla="*/ 1629 h 1629"/>
              <a:gd name="T4" fmla="*/ 3596 w 3596"/>
              <a:gd name="T5" fmla="*/ 258 h 1629"/>
              <a:gd name="T6" fmla="*/ 1824 w 3596"/>
              <a:gd name="T7" fmla="*/ 0 h 1629"/>
              <a:gd name="T8" fmla="*/ 0 w 3596"/>
              <a:gd name="T9" fmla="*/ 258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6" h="1629">
                <a:moveTo>
                  <a:pt x="0" y="258"/>
                </a:moveTo>
                <a:cubicBezTo>
                  <a:pt x="1822" y="1629"/>
                  <a:pt x="1822" y="1629"/>
                  <a:pt x="1822" y="1629"/>
                </a:cubicBezTo>
                <a:cubicBezTo>
                  <a:pt x="3596" y="258"/>
                  <a:pt x="3596" y="258"/>
                  <a:pt x="3596" y="258"/>
                </a:cubicBezTo>
                <a:cubicBezTo>
                  <a:pt x="3596" y="258"/>
                  <a:pt x="2768" y="0"/>
                  <a:pt x="1824" y="0"/>
                </a:cubicBezTo>
                <a:cubicBezTo>
                  <a:pt x="880" y="0"/>
                  <a:pt x="0" y="258"/>
                  <a:pt x="0" y="258"/>
                </a:cubicBezTo>
                <a:close/>
              </a:path>
            </a:pathLst>
          </a:custGeom>
          <a:noFill/>
          <a:ln w="9525">
            <a:solidFill>
              <a:srgbClr val="EFE2C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5360E-D2C4-BD45-B83E-A034B4DF05EF}" type="slidenum">
              <a:rPr lang="en-US" smtClean="0">
                <a:solidFill>
                  <a:srgbClr val="0D2543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0D2543">
                  <a:tint val="75000"/>
                </a:srgbClr>
              </a:solidFill>
            </a:endParaRPr>
          </a:p>
        </p:txBody>
      </p:sp>
      <p:sp>
        <p:nvSpPr>
          <p:cNvPr id="347" name="Freeform 5"/>
          <p:cNvSpPr>
            <a:spLocks/>
          </p:cNvSpPr>
          <p:nvPr/>
        </p:nvSpPr>
        <p:spPr bwMode="auto">
          <a:xfrm rot="3896626">
            <a:off x="5631890" y="1941448"/>
            <a:ext cx="1121035" cy="1133526"/>
          </a:xfrm>
          <a:custGeom>
            <a:avLst/>
            <a:gdLst>
              <a:gd name="T0" fmla="*/ 412 w 412"/>
              <a:gd name="T1" fmla="*/ 26 h 319"/>
              <a:gd name="T2" fmla="*/ 352 w 412"/>
              <a:gd name="T3" fmla="*/ 0 h 319"/>
              <a:gd name="T4" fmla="*/ 361 w 412"/>
              <a:gd name="T5" fmla="*/ 23 h 319"/>
              <a:gd name="T6" fmla="*/ 0 w 412"/>
              <a:gd name="T7" fmla="*/ 283 h 319"/>
              <a:gd name="T8" fmla="*/ 55 w 412"/>
              <a:gd name="T9" fmla="*/ 319 h 319"/>
              <a:gd name="T10" fmla="*/ 379 w 412"/>
              <a:gd name="T11" fmla="*/ 69 h 319"/>
              <a:gd name="T12" fmla="*/ 386 w 412"/>
              <a:gd name="T13" fmla="*/ 86 h 319"/>
              <a:gd name="T14" fmla="*/ 412 w 412"/>
              <a:gd name="T15" fmla="*/ 26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319">
                <a:moveTo>
                  <a:pt x="412" y="26"/>
                </a:moveTo>
                <a:cubicBezTo>
                  <a:pt x="352" y="0"/>
                  <a:pt x="352" y="0"/>
                  <a:pt x="352" y="0"/>
                </a:cubicBezTo>
                <a:cubicBezTo>
                  <a:pt x="361" y="23"/>
                  <a:pt x="361" y="23"/>
                  <a:pt x="361" y="23"/>
                </a:cubicBezTo>
                <a:cubicBezTo>
                  <a:pt x="202" y="87"/>
                  <a:pt x="76" y="177"/>
                  <a:pt x="0" y="283"/>
                </a:cubicBezTo>
                <a:cubicBezTo>
                  <a:pt x="55" y="319"/>
                  <a:pt x="55" y="319"/>
                  <a:pt x="55" y="319"/>
                </a:cubicBezTo>
                <a:cubicBezTo>
                  <a:pt x="120" y="217"/>
                  <a:pt x="233" y="131"/>
                  <a:pt x="379" y="69"/>
                </a:cubicBezTo>
                <a:cubicBezTo>
                  <a:pt x="386" y="86"/>
                  <a:pt x="386" y="86"/>
                  <a:pt x="386" y="86"/>
                </a:cubicBezTo>
                <a:lnTo>
                  <a:pt x="412" y="26"/>
                </a:lnTo>
                <a:close/>
              </a:path>
            </a:pathLst>
          </a:custGeom>
          <a:gradFill>
            <a:gsLst>
              <a:gs pos="0">
                <a:srgbClr val="A0B786"/>
              </a:gs>
              <a:gs pos="100000">
                <a:srgbClr val="657D4B"/>
              </a:gs>
            </a:gsLst>
            <a:lin ang="21594000" scaled="0"/>
          </a:gradFill>
          <a:ln>
            <a:solidFill>
              <a:srgbClr val="EFE2C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8"/>
          <a:stretch/>
        </p:blipFill>
        <p:spPr bwMode="auto">
          <a:xfrm rot="21051520">
            <a:off x="6638698" y="3536521"/>
            <a:ext cx="1096963" cy="116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53"/>
          <a:stretch/>
        </p:blipFill>
        <p:spPr bwMode="auto">
          <a:xfrm rot="20354929">
            <a:off x="1371710" y="3466033"/>
            <a:ext cx="1090613" cy="112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4"/>
          <a:stretch/>
        </p:blipFill>
        <p:spPr bwMode="auto">
          <a:xfrm>
            <a:off x="2124074" y="2343405"/>
            <a:ext cx="86587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9"/>
          <a:stretch/>
        </p:blipFill>
        <p:spPr bwMode="auto">
          <a:xfrm rot="21445190">
            <a:off x="5104609" y="5117402"/>
            <a:ext cx="1553994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1446"/>
          <a:stretch/>
        </p:blipFill>
        <p:spPr bwMode="auto">
          <a:xfrm>
            <a:off x="2487378" y="5223721"/>
            <a:ext cx="1657293" cy="67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24925" cy="916276"/>
          </a:xfrm>
        </p:spPr>
        <p:txBody>
          <a:bodyPr>
            <a:normAutofit/>
          </a:bodyPr>
          <a:lstStyle/>
          <a:p>
            <a:pPr algn="l">
              <a:lnSpc>
                <a:spcPts val="32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Baseline Sampling Protocol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b="1" i="1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</a:t>
            </a:r>
            <a:r>
              <a:rPr lang="en-US" sz="3200" b="1" i="1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hat’s the Goal?</a:t>
            </a:r>
            <a:endParaRPr lang="en-US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957382" y="1239314"/>
            <a:ext cx="5222122" cy="32904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397C88"/>
                </a:solidFill>
              </a:rPr>
              <a:t>Baseline Sampling of Water Sources</a:t>
            </a:r>
            <a:endParaRPr lang="en-US" sz="2000" b="1" dirty="0">
              <a:solidFill>
                <a:srgbClr val="397C88"/>
              </a:solidFill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r="8740"/>
          <a:stretch/>
        </p:blipFill>
        <p:spPr>
          <a:xfrm>
            <a:off x="3028242" y="1848203"/>
            <a:ext cx="914400" cy="856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4097046" y="1578834"/>
            <a:ext cx="919930" cy="1131380"/>
            <a:chOff x="4097046" y="1578834"/>
            <a:chExt cx="919930" cy="1131380"/>
          </a:xfrm>
        </p:grpSpPr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19891" r="32045" b="21135"/>
            <a:stretch/>
          </p:blipFill>
          <p:spPr>
            <a:xfrm>
              <a:off x="4097046" y="1848203"/>
              <a:ext cx="914400" cy="8620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>
              <a:solidFill>
                <a:schemeClr val="bg1"/>
              </a:solidFill>
            </a:ln>
            <a:effectLst/>
          </p:spPr>
        </p:pic>
        <p:sp>
          <p:nvSpPr>
            <p:cNvPr id="115" name="TextBox 114"/>
            <p:cNvSpPr txBox="1"/>
            <p:nvPr/>
          </p:nvSpPr>
          <p:spPr>
            <a:xfrm>
              <a:off x="4102576" y="1578834"/>
              <a:ext cx="91440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36576" rIns="0" bIns="18288" rtlCol="0" anchor="ctr" anchorCtr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spc="-30" baseline="-3000" dirty="0" smtClean="0">
                  <a:solidFill>
                    <a:srgbClr val="000000"/>
                  </a:solidFill>
                </a:rPr>
                <a:t>Water Wells</a:t>
              </a:r>
              <a:endParaRPr lang="en-US" sz="1600" b="1" spc="-30" baseline="-3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5184530" y="1578834"/>
            <a:ext cx="914400" cy="19614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576" rIns="0" bIns="18288" rtlCol="0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spc="-30" baseline="-3000" dirty="0" smtClean="0">
                <a:solidFill>
                  <a:srgbClr val="000000"/>
                </a:solidFill>
              </a:rPr>
              <a:t>Springs/Seeps</a:t>
            </a:r>
            <a:endParaRPr lang="en-US" sz="1600" b="1" spc="-30" baseline="-3000" dirty="0">
              <a:solidFill>
                <a:srgbClr val="00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020622" y="1578834"/>
            <a:ext cx="914400" cy="18288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576" rIns="0" bIns="18288" rtlCol="0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spc="-30" baseline="-3000" dirty="0" smtClean="0">
                <a:solidFill>
                  <a:srgbClr val="000000"/>
                </a:solidFill>
              </a:rPr>
              <a:t>Surface Water</a:t>
            </a:r>
            <a:endParaRPr lang="en-US" sz="1600" b="1" spc="-30" baseline="-3000" dirty="0">
              <a:solidFill>
                <a:srgbClr val="000000"/>
              </a:solidFill>
            </a:endParaRPr>
          </a:p>
        </p:txBody>
      </p:sp>
      <p:pic>
        <p:nvPicPr>
          <p:cNvPr id="118" name="Picture 4" descr="http://woostergeologists.scotblogs.wooster.edu/files/2012/08/springs3-e1344550663134-1024x906.jpg"/>
          <p:cNvPicPr>
            <a:picLocks noChangeAspect="1" noChangeArrowheads="1"/>
          </p:cNvPicPr>
          <p:nvPr/>
        </p:nvPicPr>
        <p:blipFill rotWithShape="1">
          <a:blip r:embed="rId11"/>
          <a:srcRect l="21983" t="13336" r="15949" b="13337"/>
          <a:stretch/>
        </p:blipFill>
        <p:spPr bwMode="auto">
          <a:xfrm>
            <a:off x="5165850" y="1848203"/>
            <a:ext cx="914400" cy="856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/>
        </p:spPr>
      </p:pic>
      <p:grpSp>
        <p:nvGrpSpPr>
          <p:cNvPr id="119" name="Group 118"/>
          <p:cNvGrpSpPr/>
          <p:nvPr/>
        </p:nvGrpSpPr>
        <p:grpSpPr>
          <a:xfrm>
            <a:off x="1449388" y="4576432"/>
            <a:ext cx="1133020" cy="896888"/>
            <a:chOff x="3214688" y="3731209"/>
            <a:chExt cx="1133020" cy="896888"/>
          </a:xfrm>
        </p:grpSpPr>
        <p:sp>
          <p:nvSpPr>
            <p:cNvPr id="120" name="Oval 119"/>
            <p:cNvSpPr/>
            <p:nvPr/>
          </p:nvSpPr>
          <p:spPr>
            <a:xfrm flipH="1">
              <a:off x="3214688" y="3731209"/>
              <a:ext cx="1133020" cy="89688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1" name="Picture 22" descr="http://photos.gograph.com/thumbs/CSP/CSP360/k3602813.jpg"/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280" y="3849730"/>
              <a:ext cx="819735" cy="640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2" name="Group 121"/>
          <p:cNvGrpSpPr/>
          <p:nvPr/>
        </p:nvGrpSpPr>
        <p:grpSpPr>
          <a:xfrm>
            <a:off x="1183649" y="2682133"/>
            <a:ext cx="1133020" cy="896888"/>
            <a:chOff x="3604353" y="3470120"/>
            <a:chExt cx="1133020" cy="896888"/>
          </a:xfrm>
        </p:grpSpPr>
        <p:sp>
          <p:nvSpPr>
            <p:cNvPr id="123" name="Oval 122"/>
            <p:cNvSpPr/>
            <p:nvPr/>
          </p:nvSpPr>
          <p:spPr>
            <a:xfrm flipH="1">
              <a:off x="3604353" y="3470120"/>
              <a:ext cx="1133020" cy="89688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815" y="3554413"/>
              <a:ext cx="741521" cy="74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" name="Group 124"/>
          <p:cNvGrpSpPr/>
          <p:nvPr/>
        </p:nvGrpSpPr>
        <p:grpSpPr>
          <a:xfrm>
            <a:off x="3987736" y="5363537"/>
            <a:ext cx="1133020" cy="896888"/>
            <a:chOff x="3935022" y="4513400"/>
            <a:chExt cx="1133020" cy="896888"/>
          </a:xfrm>
        </p:grpSpPr>
        <p:sp>
          <p:nvSpPr>
            <p:cNvPr id="126" name="Oval 125"/>
            <p:cNvSpPr/>
            <p:nvPr/>
          </p:nvSpPr>
          <p:spPr>
            <a:xfrm flipH="1">
              <a:off x="3935022" y="4513400"/>
              <a:ext cx="1133020" cy="89688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808" y="4583422"/>
              <a:ext cx="427037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8" name="Group 127"/>
          <p:cNvGrpSpPr/>
          <p:nvPr/>
        </p:nvGrpSpPr>
        <p:grpSpPr>
          <a:xfrm>
            <a:off x="6703399" y="2682133"/>
            <a:ext cx="1133020" cy="896888"/>
            <a:chOff x="6444652" y="4566907"/>
            <a:chExt cx="1133020" cy="896888"/>
          </a:xfrm>
        </p:grpSpPr>
        <p:sp>
          <p:nvSpPr>
            <p:cNvPr id="129" name="Oval 128"/>
            <p:cNvSpPr/>
            <p:nvPr/>
          </p:nvSpPr>
          <p:spPr>
            <a:xfrm flipH="1">
              <a:off x="6444652" y="4566907"/>
              <a:ext cx="1133020" cy="89688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Picture 18" descr="http://cdn.grid.fotosearch.com/CSP/CSP558/k5585250.jpg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3521" y="4638589"/>
              <a:ext cx="617496" cy="678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1" name="Group 130"/>
          <p:cNvGrpSpPr/>
          <p:nvPr/>
        </p:nvGrpSpPr>
        <p:grpSpPr>
          <a:xfrm>
            <a:off x="6469291" y="4576432"/>
            <a:ext cx="1133020" cy="896888"/>
            <a:chOff x="6754507" y="2863108"/>
            <a:chExt cx="1133020" cy="896888"/>
          </a:xfrm>
        </p:grpSpPr>
        <p:sp>
          <p:nvSpPr>
            <p:cNvPr id="132" name="Oval 131"/>
            <p:cNvSpPr/>
            <p:nvPr/>
          </p:nvSpPr>
          <p:spPr>
            <a:xfrm flipH="1">
              <a:off x="6754507" y="2863108"/>
              <a:ext cx="1133020" cy="89688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>
              <a:grpSpLocks noChangeAspect="1"/>
            </p:cNvGrpSpPr>
            <p:nvPr/>
          </p:nvGrpSpPr>
          <p:grpSpPr>
            <a:xfrm>
              <a:off x="6995902" y="3014860"/>
              <a:ext cx="756905" cy="624765"/>
              <a:chOff x="5011446" y="2983317"/>
              <a:chExt cx="1079893" cy="891366"/>
            </a:xfrm>
          </p:grpSpPr>
          <p:pic>
            <p:nvPicPr>
              <p:cNvPr id="134" name="Picture 28" descr="http://www.ossweiler.de/cms/images/Standardvorlagen/buecherstapel.gif"/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1446" y="2983317"/>
                <a:ext cx="843614" cy="891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0" descr="http://images.clipartpanda.com/magnifying-glass-clipart-biy5E46iL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5535059" y="3291795"/>
                <a:ext cx="556280" cy="556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6" name="Oval 135"/>
          <p:cNvSpPr/>
          <p:nvPr/>
        </p:nvSpPr>
        <p:spPr>
          <a:xfrm>
            <a:off x="2445955" y="3101649"/>
            <a:ext cx="4252090" cy="16420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008000"/>
                </a:solidFill>
              </a:rPr>
              <a:t>D</a:t>
            </a:r>
            <a:r>
              <a:rPr lang="en-US" b="1" dirty="0" smtClean="0">
                <a:solidFill>
                  <a:srgbClr val="008000"/>
                </a:solidFill>
              </a:rPr>
              <a:t>evelop a practical protocol for improved </a:t>
            </a:r>
            <a:r>
              <a:rPr lang="en-US" b="1" dirty="0">
                <a:solidFill>
                  <a:srgbClr val="008000"/>
                </a:solidFill>
              </a:rPr>
              <a:t>sample collection methods and data interpretation for </a:t>
            </a:r>
            <a:r>
              <a:rPr lang="en-US" b="1" dirty="0" smtClean="0">
                <a:solidFill>
                  <a:srgbClr val="008000"/>
                </a:solidFill>
              </a:rPr>
              <a:t>pre-drill </a:t>
            </a:r>
            <a:r>
              <a:rPr lang="en-US" b="1" dirty="0">
                <a:solidFill>
                  <a:srgbClr val="008000"/>
                </a:solidFill>
              </a:rPr>
              <a:t>and post-drill sampling </a:t>
            </a:r>
            <a:r>
              <a:rPr lang="en-US" b="1" dirty="0" smtClean="0">
                <a:solidFill>
                  <a:srgbClr val="008000"/>
                </a:solidFill>
              </a:rPr>
              <a:t>programs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7602311" y="2112531"/>
            <a:ext cx="1333083" cy="69882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Regulations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&amp;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Guidance</a:t>
            </a:r>
            <a:endParaRPr lang="en-US" b="1" dirty="0">
              <a:solidFill>
                <a:srgbClr val="397C88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659461" y="4824698"/>
            <a:ext cx="1333083" cy="60886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Information Resources</a:t>
            </a:r>
            <a:endParaRPr lang="en-US" b="1" dirty="0">
              <a:solidFill>
                <a:srgbClr val="397C88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848902" y="6004143"/>
            <a:ext cx="2230671" cy="70662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Sample Collection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 &amp;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Analyses</a:t>
            </a:r>
            <a:endParaRPr lang="en-US" b="1" dirty="0">
              <a:solidFill>
                <a:srgbClr val="397C88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40968" y="5495227"/>
            <a:ext cx="1576048" cy="71303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Data Analysis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&amp;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Management</a:t>
            </a:r>
            <a:endParaRPr lang="en-US" b="1" dirty="0">
              <a:solidFill>
                <a:srgbClr val="397C88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72567" y="2112531"/>
            <a:ext cx="1460958" cy="69127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Implications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&amp;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Case Study</a:t>
            </a:r>
            <a:endParaRPr lang="en-US" b="1" dirty="0">
              <a:solidFill>
                <a:srgbClr val="397C88"/>
              </a:solidFill>
            </a:endParaRPr>
          </a:p>
        </p:txBody>
      </p:sp>
      <p:sp>
        <p:nvSpPr>
          <p:cNvPr id="142" name="Oval 141"/>
          <p:cNvSpPr>
            <a:spLocks noChangeAspect="1"/>
          </p:cNvSpPr>
          <p:nvPr/>
        </p:nvSpPr>
        <p:spPr>
          <a:xfrm>
            <a:off x="7179504" y="2128397"/>
            <a:ext cx="45228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1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43" name="Oval 142"/>
          <p:cNvSpPr>
            <a:spLocks noChangeAspect="1"/>
          </p:cNvSpPr>
          <p:nvPr/>
        </p:nvSpPr>
        <p:spPr>
          <a:xfrm>
            <a:off x="7946405" y="4416017"/>
            <a:ext cx="45228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4" name="Oval 143"/>
          <p:cNvSpPr>
            <a:spLocks noChangeAspect="1"/>
          </p:cNvSpPr>
          <p:nvPr/>
        </p:nvSpPr>
        <p:spPr>
          <a:xfrm>
            <a:off x="4848902" y="6248363"/>
            <a:ext cx="45228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3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45" name="Oval 144"/>
          <p:cNvSpPr>
            <a:spLocks noChangeAspect="1"/>
          </p:cNvSpPr>
          <p:nvPr/>
        </p:nvSpPr>
        <p:spPr>
          <a:xfrm>
            <a:off x="901604" y="4958157"/>
            <a:ext cx="45228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6" name="Oval 145"/>
          <p:cNvSpPr>
            <a:spLocks noChangeAspect="1"/>
          </p:cNvSpPr>
          <p:nvPr/>
        </p:nvSpPr>
        <p:spPr>
          <a:xfrm>
            <a:off x="675464" y="2841175"/>
            <a:ext cx="45228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030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 b="71993"/>
          <a:stretch/>
        </p:blipFill>
        <p:spPr bwMode="auto">
          <a:xfrm>
            <a:off x="4554246" y="2066544"/>
            <a:ext cx="3398431" cy="107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 t="28008" b="22861"/>
          <a:stretch/>
        </p:blipFill>
        <p:spPr bwMode="auto">
          <a:xfrm>
            <a:off x="4554246" y="3137186"/>
            <a:ext cx="3398431" cy="187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1" t="77139"/>
          <a:stretch/>
        </p:blipFill>
        <p:spPr bwMode="auto">
          <a:xfrm>
            <a:off x="4572000" y="5015350"/>
            <a:ext cx="3380677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9" r="50048"/>
          <a:stretch/>
        </p:blipFill>
        <p:spPr bwMode="auto">
          <a:xfrm>
            <a:off x="1197865" y="5015350"/>
            <a:ext cx="337413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8" r="50311" b="22861"/>
          <a:stretch/>
        </p:blipFill>
        <p:spPr bwMode="auto">
          <a:xfrm>
            <a:off x="1197865" y="3137186"/>
            <a:ext cx="3356382" cy="187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1" b="71993"/>
          <a:stretch/>
        </p:blipFill>
        <p:spPr bwMode="auto">
          <a:xfrm>
            <a:off x="1197865" y="2066544"/>
            <a:ext cx="3356382" cy="107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reeform 10"/>
          <p:cNvSpPr>
            <a:spLocks/>
          </p:cNvSpPr>
          <p:nvPr/>
        </p:nvSpPr>
        <p:spPr bwMode="auto">
          <a:xfrm>
            <a:off x="3214688" y="2308225"/>
            <a:ext cx="2749550" cy="1246188"/>
          </a:xfrm>
          <a:custGeom>
            <a:avLst/>
            <a:gdLst>
              <a:gd name="T0" fmla="*/ 0 w 3596"/>
              <a:gd name="T1" fmla="*/ 258 h 1629"/>
              <a:gd name="T2" fmla="*/ 1822 w 3596"/>
              <a:gd name="T3" fmla="*/ 1629 h 1629"/>
              <a:gd name="T4" fmla="*/ 3596 w 3596"/>
              <a:gd name="T5" fmla="*/ 258 h 1629"/>
              <a:gd name="T6" fmla="*/ 1824 w 3596"/>
              <a:gd name="T7" fmla="*/ 0 h 1629"/>
              <a:gd name="T8" fmla="*/ 0 w 3596"/>
              <a:gd name="T9" fmla="*/ 258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6" h="1629">
                <a:moveTo>
                  <a:pt x="0" y="258"/>
                </a:moveTo>
                <a:cubicBezTo>
                  <a:pt x="1822" y="1629"/>
                  <a:pt x="1822" y="1629"/>
                  <a:pt x="1822" y="1629"/>
                </a:cubicBezTo>
                <a:cubicBezTo>
                  <a:pt x="3596" y="258"/>
                  <a:pt x="3596" y="258"/>
                  <a:pt x="3596" y="258"/>
                </a:cubicBezTo>
                <a:cubicBezTo>
                  <a:pt x="3596" y="258"/>
                  <a:pt x="2768" y="0"/>
                  <a:pt x="1824" y="0"/>
                </a:cubicBezTo>
                <a:cubicBezTo>
                  <a:pt x="880" y="0"/>
                  <a:pt x="0" y="258"/>
                  <a:pt x="0" y="258"/>
                </a:cubicBezTo>
                <a:close/>
              </a:path>
            </a:pathLst>
          </a:custGeom>
          <a:noFill/>
          <a:ln w="317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9" name="Freeform 7"/>
          <p:cNvSpPr>
            <a:spLocks/>
          </p:cNvSpPr>
          <p:nvPr/>
        </p:nvSpPr>
        <p:spPr bwMode="auto">
          <a:xfrm>
            <a:off x="3214688" y="2308225"/>
            <a:ext cx="2749550" cy="1246188"/>
          </a:xfrm>
          <a:custGeom>
            <a:avLst/>
            <a:gdLst>
              <a:gd name="T0" fmla="*/ 0 w 3596"/>
              <a:gd name="T1" fmla="*/ 258 h 1629"/>
              <a:gd name="T2" fmla="*/ 1822 w 3596"/>
              <a:gd name="T3" fmla="*/ 1629 h 1629"/>
              <a:gd name="T4" fmla="*/ 3596 w 3596"/>
              <a:gd name="T5" fmla="*/ 258 h 1629"/>
              <a:gd name="T6" fmla="*/ 1824 w 3596"/>
              <a:gd name="T7" fmla="*/ 0 h 1629"/>
              <a:gd name="T8" fmla="*/ 0 w 3596"/>
              <a:gd name="T9" fmla="*/ 258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6" h="1629">
                <a:moveTo>
                  <a:pt x="0" y="258"/>
                </a:moveTo>
                <a:cubicBezTo>
                  <a:pt x="1822" y="1629"/>
                  <a:pt x="1822" y="1629"/>
                  <a:pt x="1822" y="1629"/>
                </a:cubicBezTo>
                <a:cubicBezTo>
                  <a:pt x="3596" y="258"/>
                  <a:pt x="3596" y="258"/>
                  <a:pt x="3596" y="258"/>
                </a:cubicBezTo>
                <a:cubicBezTo>
                  <a:pt x="3596" y="258"/>
                  <a:pt x="2768" y="0"/>
                  <a:pt x="1824" y="0"/>
                </a:cubicBezTo>
                <a:cubicBezTo>
                  <a:pt x="880" y="0"/>
                  <a:pt x="0" y="258"/>
                  <a:pt x="0" y="258"/>
                </a:cubicBezTo>
                <a:close/>
              </a:path>
            </a:pathLst>
          </a:custGeom>
          <a:noFill/>
          <a:ln w="9525">
            <a:solidFill>
              <a:srgbClr val="EFE2C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5360E-D2C4-BD45-B83E-A034B4DF05EF}" type="slidenum">
              <a:rPr lang="en-US" smtClean="0">
                <a:solidFill>
                  <a:srgbClr val="0D2543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0D2543">
                  <a:tint val="75000"/>
                </a:srgbClr>
              </a:solidFill>
            </a:endParaRPr>
          </a:p>
        </p:txBody>
      </p:sp>
      <p:sp>
        <p:nvSpPr>
          <p:cNvPr id="347" name="Freeform 5"/>
          <p:cNvSpPr>
            <a:spLocks/>
          </p:cNvSpPr>
          <p:nvPr/>
        </p:nvSpPr>
        <p:spPr bwMode="auto">
          <a:xfrm rot="3896626">
            <a:off x="5631890" y="1941448"/>
            <a:ext cx="1121035" cy="1133526"/>
          </a:xfrm>
          <a:custGeom>
            <a:avLst/>
            <a:gdLst>
              <a:gd name="T0" fmla="*/ 412 w 412"/>
              <a:gd name="T1" fmla="*/ 26 h 319"/>
              <a:gd name="T2" fmla="*/ 352 w 412"/>
              <a:gd name="T3" fmla="*/ 0 h 319"/>
              <a:gd name="T4" fmla="*/ 361 w 412"/>
              <a:gd name="T5" fmla="*/ 23 h 319"/>
              <a:gd name="T6" fmla="*/ 0 w 412"/>
              <a:gd name="T7" fmla="*/ 283 h 319"/>
              <a:gd name="T8" fmla="*/ 55 w 412"/>
              <a:gd name="T9" fmla="*/ 319 h 319"/>
              <a:gd name="T10" fmla="*/ 379 w 412"/>
              <a:gd name="T11" fmla="*/ 69 h 319"/>
              <a:gd name="T12" fmla="*/ 386 w 412"/>
              <a:gd name="T13" fmla="*/ 86 h 319"/>
              <a:gd name="T14" fmla="*/ 412 w 412"/>
              <a:gd name="T15" fmla="*/ 26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319">
                <a:moveTo>
                  <a:pt x="412" y="26"/>
                </a:moveTo>
                <a:cubicBezTo>
                  <a:pt x="352" y="0"/>
                  <a:pt x="352" y="0"/>
                  <a:pt x="352" y="0"/>
                </a:cubicBezTo>
                <a:cubicBezTo>
                  <a:pt x="361" y="23"/>
                  <a:pt x="361" y="23"/>
                  <a:pt x="361" y="23"/>
                </a:cubicBezTo>
                <a:cubicBezTo>
                  <a:pt x="202" y="87"/>
                  <a:pt x="76" y="177"/>
                  <a:pt x="0" y="283"/>
                </a:cubicBezTo>
                <a:cubicBezTo>
                  <a:pt x="55" y="319"/>
                  <a:pt x="55" y="319"/>
                  <a:pt x="55" y="319"/>
                </a:cubicBezTo>
                <a:cubicBezTo>
                  <a:pt x="120" y="217"/>
                  <a:pt x="233" y="131"/>
                  <a:pt x="379" y="69"/>
                </a:cubicBezTo>
                <a:cubicBezTo>
                  <a:pt x="386" y="86"/>
                  <a:pt x="386" y="86"/>
                  <a:pt x="386" y="86"/>
                </a:cubicBezTo>
                <a:lnTo>
                  <a:pt x="412" y="26"/>
                </a:lnTo>
                <a:close/>
              </a:path>
            </a:pathLst>
          </a:custGeom>
          <a:gradFill>
            <a:gsLst>
              <a:gs pos="0">
                <a:srgbClr val="A0B786"/>
              </a:gs>
              <a:gs pos="100000">
                <a:srgbClr val="657D4B"/>
              </a:gs>
            </a:gsLst>
            <a:lin ang="21594000" scaled="0"/>
          </a:gradFill>
          <a:ln>
            <a:solidFill>
              <a:srgbClr val="EFE2C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8"/>
          <a:stretch/>
        </p:blipFill>
        <p:spPr bwMode="auto">
          <a:xfrm rot="21051520">
            <a:off x="6638698" y="3536521"/>
            <a:ext cx="1096963" cy="116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53"/>
          <a:stretch/>
        </p:blipFill>
        <p:spPr bwMode="auto">
          <a:xfrm rot="20354929">
            <a:off x="1371710" y="3466033"/>
            <a:ext cx="1090613" cy="112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4"/>
          <a:stretch/>
        </p:blipFill>
        <p:spPr bwMode="auto">
          <a:xfrm>
            <a:off x="2124074" y="2343405"/>
            <a:ext cx="86587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9"/>
          <a:stretch/>
        </p:blipFill>
        <p:spPr bwMode="auto">
          <a:xfrm rot="21445190">
            <a:off x="5104609" y="5117402"/>
            <a:ext cx="1553994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1446"/>
          <a:stretch/>
        </p:blipFill>
        <p:spPr bwMode="auto">
          <a:xfrm>
            <a:off x="2487378" y="5223721"/>
            <a:ext cx="1657293" cy="67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Rectangle 111"/>
          <p:cNvSpPr/>
          <p:nvPr/>
        </p:nvSpPr>
        <p:spPr>
          <a:xfrm>
            <a:off x="1957382" y="1239314"/>
            <a:ext cx="5222122" cy="32904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397C88"/>
                </a:solidFill>
              </a:rPr>
              <a:t>Baseline Sampling of Water Sources</a:t>
            </a:r>
            <a:endParaRPr lang="en-US" sz="2000" b="1" dirty="0">
              <a:solidFill>
                <a:srgbClr val="397C88"/>
              </a:solidFill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r="8740"/>
          <a:stretch/>
        </p:blipFill>
        <p:spPr>
          <a:xfrm>
            <a:off x="3028242" y="1848203"/>
            <a:ext cx="914400" cy="856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4097046" y="1578834"/>
            <a:ext cx="919930" cy="1131380"/>
            <a:chOff x="4097046" y="1578834"/>
            <a:chExt cx="919930" cy="1131380"/>
          </a:xfrm>
        </p:grpSpPr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19891" r="32045" b="21135"/>
            <a:stretch/>
          </p:blipFill>
          <p:spPr>
            <a:xfrm>
              <a:off x="4097046" y="1848203"/>
              <a:ext cx="914400" cy="8620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>
              <a:solidFill>
                <a:schemeClr val="bg1"/>
              </a:solidFill>
            </a:ln>
            <a:effectLst/>
          </p:spPr>
        </p:pic>
        <p:sp>
          <p:nvSpPr>
            <p:cNvPr id="115" name="TextBox 114"/>
            <p:cNvSpPr txBox="1"/>
            <p:nvPr/>
          </p:nvSpPr>
          <p:spPr>
            <a:xfrm>
              <a:off x="4102576" y="1578834"/>
              <a:ext cx="91440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36576" rIns="0" bIns="18288" rtlCol="0" anchor="ctr" anchorCtr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spc="-30" baseline="-3000" dirty="0" smtClean="0">
                  <a:solidFill>
                    <a:srgbClr val="000000"/>
                  </a:solidFill>
                </a:rPr>
                <a:t>Water Wells</a:t>
              </a:r>
              <a:endParaRPr lang="en-US" sz="1600" b="1" spc="-30" baseline="-3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5184530" y="1578834"/>
            <a:ext cx="914400" cy="19614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576" rIns="0" bIns="18288" rtlCol="0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spc="-30" baseline="-3000" dirty="0" smtClean="0">
                <a:solidFill>
                  <a:srgbClr val="000000"/>
                </a:solidFill>
              </a:rPr>
              <a:t>Springs/Seeps</a:t>
            </a:r>
            <a:endParaRPr lang="en-US" sz="1600" b="1" spc="-30" baseline="-3000" dirty="0">
              <a:solidFill>
                <a:srgbClr val="00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020622" y="1578834"/>
            <a:ext cx="914400" cy="18288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576" rIns="0" bIns="18288" rtlCol="0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spc="-30" baseline="-3000" dirty="0" smtClean="0">
                <a:solidFill>
                  <a:srgbClr val="000000"/>
                </a:solidFill>
              </a:rPr>
              <a:t>Surface Water</a:t>
            </a:r>
            <a:endParaRPr lang="en-US" sz="1600" b="1" spc="-30" baseline="-3000" dirty="0">
              <a:solidFill>
                <a:srgbClr val="000000"/>
              </a:solidFill>
            </a:endParaRPr>
          </a:p>
        </p:txBody>
      </p:sp>
      <p:pic>
        <p:nvPicPr>
          <p:cNvPr id="118" name="Picture 4" descr="http://woostergeologists.scotblogs.wooster.edu/files/2012/08/springs3-e1344550663134-1024x906.jpg"/>
          <p:cNvPicPr>
            <a:picLocks noChangeAspect="1" noChangeArrowheads="1"/>
          </p:cNvPicPr>
          <p:nvPr/>
        </p:nvPicPr>
        <p:blipFill rotWithShape="1">
          <a:blip r:embed="rId11"/>
          <a:srcRect l="21983" t="13336" r="15949" b="13337"/>
          <a:stretch/>
        </p:blipFill>
        <p:spPr bwMode="auto">
          <a:xfrm>
            <a:off x="5165850" y="1848203"/>
            <a:ext cx="914400" cy="856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/>
        </p:spPr>
      </p:pic>
      <p:grpSp>
        <p:nvGrpSpPr>
          <p:cNvPr id="119" name="Group 118"/>
          <p:cNvGrpSpPr/>
          <p:nvPr/>
        </p:nvGrpSpPr>
        <p:grpSpPr>
          <a:xfrm>
            <a:off x="1449388" y="4576432"/>
            <a:ext cx="1133020" cy="896888"/>
            <a:chOff x="3214688" y="3731209"/>
            <a:chExt cx="1133020" cy="896888"/>
          </a:xfrm>
        </p:grpSpPr>
        <p:sp>
          <p:nvSpPr>
            <p:cNvPr id="120" name="Oval 119"/>
            <p:cNvSpPr/>
            <p:nvPr/>
          </p:nvSpPr>
          <p:spPr>
            <a:xfrm flipH="1">
              <a:off x="3214688" y="3731209"/>
              <a:ext cx="1133020" cy="89688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1" name="Picture 22" descr="http://photos.gograph.com/thumbs/CSP/CSP360/k3602813.jpg"/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280" y="3849730"/>
              <a:ext cx="819735" cy="640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2" name="Group 121"/>
          <p:cNvGrpSpPr/>
          <p:nvPr/>
        </p:nvGrpSpPr>
        <p:grpSpPr>
          <a:xfrm>
            <a:off x="1183649" y="2682133"/>
            <a:ext cx="1133020" cy="896888"/>
            <a:chOff x="3604353" y="3470120"/>
            <a:chExt cx="1133020" cy="896888"/>
          </a:xfrm>
        </p:grpSpPr>
        <p:sp>
          <p:nvSpPr>
            <p:cNvPr id="123" name="Oval 122"/>
            <p:cNvSpPr/>
            <p:nvPr/>
          </p:nvSpPr>
          <p:spPr>
            <a:xfrm flipH="1">
              <a:off x="3604353" y="3470120"/>
              <a:ext cx="1133020" cy="89688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815" y="3554413"/>
              <a:ext cx="741521" cy="74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" name="Group 124"/>
          <p:cNvGrpSpPr/>
          <p:nvPr/>
        </p:nvGrpSpPr>
        <p:grpSpPr>
          <a:xfrm>
            <a:off x="3987736" y="5363537"/>
            <a:ext cx="1133020" cy="896888"/>
            <a:chOff x="3935022" y="4513400"/>
            <a:chExt cx="1133020" cy="896888"/>
          </a:xfrm>
        </p:grpSpPr>
        <p:sp>
          <p:nvSpPr>
            <p:cNvPr id="126" name="Oval 125"/>
            <p:cNvSpPr/>
            <p:nvPr/>
          </p:nvSpPr>
          <p:spPr>
            <a:xfrm flipH="1">
              <a:off x="3935022" y="4513400"/>
              <a:ext cx="1133020" cy="89688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808" y="4583422"/>
              <a:ext cx="427037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8" name="Group 127"/>
          <p:cNvGrpSpPr/>
          <p:nvPr/>
        </p:nvGrpSpPr>
        <p:grpSpPr>
          <a:xfrm>
            <a:off x="6703399" y="2682133"/>
            <a:ext cx="1133020" cy="896888"/>
            <a:chOff x="6444652" y="4566907"/>
            <a:chExt cx="1133020" cy="896888"/>
          </a:xfrm>
        </p:grpSpPr>
        <p:sp>
          <p:nvSpPr>
            <p:cNvPr id="129" name="Oval 128"/>
            <p:cNvSpPr/>
            <p:nvPr/>
          </p:nvSpPr>
          <p:spPr>
            <a:xfrm flipH="1">
              <a:off x="6444652" y="4566907"/>
              <a:ext cx="1133020" cy="89688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Picture 18" descr="http://cdn.grid.fotosearch.com/CSP/CSP558/k5585250.jpg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3521" y="4638589"/>
              <a:ext cx="617496" cy="678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1" name="Group 130"/>
          <p:cNvGrpSpPr/>
          <p:nvPr/>
        </p:nvGrpSpPr>
        <p:grpSpPr>
          <a:xfrm>
            <a:off x="6469291" y="4576432"/>
            <a:ext cx="1133020" cy="896888"/>
            <a:chOff x="6754507" y="2863108"/>
            <a:chExt cx="1133020" cy="896888"/>
          </a:xfrm>
        </p:grpSpPr>
        <p:sp>
          <p:nvSpPr>
            <p:cNvPr id="132" name="Oval 131"/>
            <p:cNvSpPr/>
            <p:nvPr/>
          </p:nvSpPr>
          <p:spPr>
            <a:xfrm flipH="1">
              <a:off x="6754507" y="2863108"/>
              <a:ext cx="1133020" cy="89688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>
              <a:grpSpLocks noChangeAspect="1"/>
            </p:cNvGrpSpPr>
            <p:nvPr/>
          </p:nvGrpSpPr>
          <p:grpSpPr>
            <a:xfrm>
              <a:off x="6995902" y="3014860"/>
              <a:ext cx="756905" cy="624765"/>
              <a:chOff x="5011446" y="2983317"/>
              <a:chExt cx="1079893" cy="891366"/>
            </a:xfrm>
          </p:grpSpPr>
          <p:pic>
            <p:nvPicPr>
              <p:cNvPr id="134" name="Picture 28" descr="http://www.ossweiler.de/cms/images/Standardvorlagen/buecherstapel.gif"/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1446" y="2983317"/>
                <a:ext cx="843614" cy="891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0" descr="http://images.clipartpanda.com/magnifying-glass-clipart-biy5E46iL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5535059" y="3291795"/>
                <a:ext cx="556280" cy="556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6" name="Oval 135"/>
          <p:cNvSpPr/>
          <p:nvPr/>
        </p:nvSpPr>
        <p:spPr>
          <a:xfrm>
            <a:off x="2445955" y="3101649"/>
            <a:ext cx="4252090" cy="16420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008000"/>
                </a:solidFill>
              </a:rPr>
              <a:t>D</a:t>
            </a:r>
            <a:r>
              <a:rPr lang="en-US" b="1" dirty="0" smtClean="0">
                <a:solidFill>
                  <a:srgbClr val="008000"/>
                </a:solidFill>
              </a:rPr>
              <a:t>evelop a practical protocol for improved </a:t>
            </a:r>
            <a:r>
              <a:rPr lang="en-US" b="1" dirty="0">
                <a:solidFill>
                  <a:srgbClr val="008000"/>
                </a:solidFill>
              </a:rPr>
              <a:t>sample collection methods and data interpretation for </a:t>
            </a:r>
            <a:r>
              <a:rPr lang="en-US" b="1" dirty="0" smtClean="0">
                <a:solidFill>
                  <a:srgbClr val="008000"/>
                </a:solidFill>
              </a:rPr>
              <a:t>pre-drill </a:t>
            </a:r>
            <a:r>
              <a:rPr lang="en-US" b="1" dirty="0">
                <a:solidFill>
                  <a:srgbClr val="008000"/>
                </a:solidFill>
              </a:rPr>
              <a:t>and post-drill sampling </a:t>
            </a:r>
            <a:r>
              <a:rPr lang="en-US" b="1" dirty="0" smtClean="0">
                <a:solidFill>
                  <a:srgbClr val="008000"/>
                </a:solidFill>
              </a:rPr>
              <a:t>programs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7602311" y="2112531"/>
            <a:ext cx="1333083" cy="69882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Regulations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&amp;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Guidance</a:t>
            </a:r>
            <a:endParaRPr lang="en-US" b="1" dirty="0">
              <a:solidFill>
                <a:srgbClr val="397C88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659461" y="4824698"/>
            <a:ext cx="1333083" cy="60886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Information Resources</a:t>
            </a:r>
            <a:endParaRPr lang="en-US" b="1" dirty="0">
              <a:solidFill>
                <a:srgbClr val="397C88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848902" y="6004143"/>
            <a:ext cx="2230671" cy="70662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Sample Collection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 &amp;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Analyses</a:t>
            </a:r>
            <a:endParaRPr lang="en-US" b="1" dirty="0">
              <a:solidFill>
                <a:srgbClr val="397C88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40968" y="5495227"/>
            <a:ext cx="1576048" cy="71303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Data Analysis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&amp;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Management</a:t>
            </a:r>
            <a:endParaRPr lang="en-US" b="1" dirty="0">
              <a:solidFill>
                <a:srgbClr val="397C88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72567" y="2112531"/>
            <a:ext cx="1460958" cy="69127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Implications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&amp;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97C88"/>
                </a:solidFill>
              </a:rPr>
              <a:t>Case Study</a:t>
            </a:r>
            <a:endParaRPr lang="en-US" b="1" dirty="0">
              <a:solidFill>
                <a:srgbClr val="397C88"/>
              </a:solidFill>
            </a:endParaRPr>
          </a:p>
        </p:txBody>
      </p:sp>
      <p:sp>
        <p:nvSpPr>
          <p:cNvPr id="142" name="Oval 141"/>
          <p:cNvSpPr>
            <a:spLocks noChangeAspect="1"/>
          </p:cNvSpPr>
          <p:nvPr/>
        </p:nvSpPr>
        <p:spPr>
          <a:xfrm>
            <a:off x="7179504" y="2128397"/>
            <a:ext cx="45228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1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43" name="Oval 142"/>
          <p:cNvSpPr>
            <a:spLocks noChangeAspect="1"/>
          </p:cNvSpPr>
          <p:nvPr/>
        </p:nvSpPr>
        <p:spPr>
          <a:xfrm>
            <a:off x="7946405" y="4416017"/>
            <a:ext cx="45228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4" name="Oval 143"/>
          <p:cNvSpPr>
            <a:spLocks noChangeAspect="1"/>
          </p:cNvSpPr>
          <p:nvPr/>
        </p:nvSpPr>
        <p:spPr>
          <a:xfrm>
            <a:off x="4848902" y="6248363"/>
            <a:ext cx="45228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3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45" name="Oval 144"/>
          <p:cNvSpPr>
            <a:spLocks noChangeAspect="1"/>
          </p:cNvSpPr>
          <p:nvPr/>
        </p:nvSpPr>
        <p:spPr>
          <a:xfrm>
            <a:off x="901604" y="4958157"/>
            <a:ext cx="45228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6" name="Oval 145"/>
          <p:cNvSpPr>
            <a:spLocks noChangeAspect="1"/>
          </p:cNvSpPr>
          <p:nvPr/>
        </p:nvSpPr>
        <p:spPr>
          <a:xfrm>
            <a:off x="675464" y="2841175"/>
            <a:ext cx="45228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871921" y="5287011"/>
            <a:ext cx="2995044" cy="15061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998495" y="1523729"/>
            <a:ext cx="1122209" cy="13257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24925" cy="916276"/>
          </a:xfrm>
        </p:spPr>
        <p:txBody>
          <a:bodyPr>
            <a:normAutofit/>
          </a:bodyPr>
          <a:lstStyle/>
          <a:p>
            <a:pPr algn="l">
              <a:lnSpc>
                <a:spcPts val="32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Baseline Sampling Protocol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b="1" i="1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</a:t>
            </a:r>
            <a:r>
              <a:rPr lang="en-US" sz="3200" b="1" i="1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hat’s the Goal?</a:t>
            </a:r>
            <a:endParaRPr lang="en-US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6495" y="1982125"/>
            <a:ext cx="2320220" cy="165847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2626" y="142601"/>
            <a:ext cx="4643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Field Team</a:t>
            </a:r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9848" y="780443"/>
            <a:ext cx="192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Bart Davidson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51" y="1418285"/>
            <a:ext cx="2455802" cy="2182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21" y="1258774"/>
            <a:ext cx="2761707" cy="2104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46" y="1258774"/>
            <a:ext cx="1937239" cy="25829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341366" y="780443"/>
            <a:ext cx="1677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Steve Webb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48946" y="700687"/>
            <a:ext cx="1990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Richard Smath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8" y="4042911"/>
            <a:ext cx="1772321" cy="23888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69" y="3772710"/>
            <a:ext cx="2057465" cy="18730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14" y="4115115"/>
            <a:ext cx="1788561" cy="11882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94" y="4842954"/>
            <a:ext cx="2531836" cy="168986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018556" y="6348155"/>
            <a:ext cx="2846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Photos by  Mike Lynch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54" y="3938181"/>
            <a:ext cx="2999773" cy="22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2185" y="346806"/>
            <a:ext cx="4643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Locating </a:t>
            </a: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419" y="1025740"/>
            <a:ext cx="2849812" cy="11134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299" y="1306180"/>
            <a:ext cx="49890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 help from UK Agricultural Cooperative Extension Office, contact well owners and to get permission to sample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98" y="2175492"/>
            <a:ext cx="2999647" cy="22497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473" y="3610971"/>
            <a:ext cx="2589236" cy="1860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448" y="4116821"/>
            <a:ext cx="2739203" cy="182841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51521" y="5636704"/>
            <a:ext cx="359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https://extension.ca.uky.edu/county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76" y="5117760"/>
            <a:ext cx="2206609" cy="165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8" y="4864206"/>
            <a:ext cx="2485243" cy="1574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8" y="983518"/>
            <a:ext cx="1484393" cy="3193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8550" y="17373"/>
            <a:ext cx="4643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Sample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906" y="183928"/>
            <a:ext cx="4405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Collect well information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31225" y="521853"/>
            <a:ext cx="2071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Purge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906" y="4177548"/>
            <a:ext cx="3506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Collect water samples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8233" y="4257462"/>
            <a:ext cx="3443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Deliver water samples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33" y="1162507"/>
            <a:ext cx="2999225" cy="22494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07" y="4864206"/>
            <a:ext cx="3322515" cy="17801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8550" y="3558558"/>
            <a:ext cx="5186619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51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wells sampled in March-April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7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1596</TotalTime>
  <Words>636</Words>
  <Application>Microsoft Office PowerPoint</Application>
  <PresentationFormat>On-screen Show (4:3)</PresentationFormat>
  <Paragraphs>149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MS PGothic</vt:lpstr>
      <vt:lpstr>SimSun</vt:lpstr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Office Theme</vt:lpstr>
      <vt:lpstr>Assessing baseline groundwater chemistry for the Berea sandstone and Rogersville shale play area, eastern Kentucky</vt:lpstr>
      <vt:lpstr>PowerPoint Presentation</vt:lpstr>
      <vt:lpstr>PowerPoint Presentation</vt:lpstr>
      <vt:lpstr>Advanced Analytical Methods RPSEA 11122-45</vt:lpstr>
      <vt:lpstr>Baseline Sampling Protocol What’s the Goal?</vt:lpstr>
      <vt:lpstr>Baseline Sampling Protocol What’s the Goal?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Parris, Thomas M</dc:creator>
  <cp:lastModifiedBy>Zhu, Junfeng</cp:lastModifiedBy>
  <cp:revision>150</cp:revision>
  <cp:lastPrinted>2016-02-08T19:06:10Z</cp:lastPrinted>
  <dcterms:created xsi:type="dcterms:W3CDTF">2016-02-08T18:46:08Z</dcterms:created>
  <dcterms:modified xsi:type="dcterms:W3CDTF">2016-05-12T15:52:34Z</dcterms:modified>
</cp:coreProperties>
</file>