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82" r:id="rId3"/>
    <p:sldMasterId id="2147483684" r:id="rId4"/>
    <p:sldMasterId id="2147483690" r:id="rId5"/>
    <p:sldMasterId id="2147483698" r:id="rId6"/>
  </p:sldMasterIdLst>
  <p:notesMasterIdLst>
    <p:notesMasterId r:id="rId20"/>
  </p:notesMasterIdLst>
  <p:sldIdLst>
    <p:sldId id="257" r:id="rId7"/>
    <p:sldId id="267" r:id="rId8"/>
    <p:sldId id="280" r:id="rId9"/>
    <p:sldId id="281" r:id="rId10"/>
    <p:sldId id="285" r:id="rId11"/>
    <p:sldId id="275" r:id="rId12"/>
    <p:sldId id="278" r:id="rId13"/>
    <p:sldId id="283" r:id="rId14"/>
    <p:sldId id="284" r:id="rId15"/>
    <p:sldId id="259" r:id="rId16"/>
    <p:sldId id="262" r:id="rId17"/>
    <p:sldId id="286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OilMMbo</c:v>
                </c:pt>
              </c:strCache>
            </c:strRef>
          </c:tx>
          <c:spPr>
            <a:ln w="127000">
              <a:solidFill>
                <a:srgbClr val="66FF33"/>
              </a:solidFill>
            </a:ln>
            <a:effectLst>
              <a:glow rad="152400">
                <a:srgbClr val="FFFF00">
                  <a:alpha val="75000"/>
                </a:srgbClr>
              </a:glow>
            </a:effectLst>
          </c:spPr>
          <c:marker>
            <c:symbol val="none"/>
          </c:marker>
          <c:xVal>
            <c:numRef>
              <c:f>Sheet1!$A$3:$A$37</c:f>
              <c:numCache>
                <c:formatCode>General</c:formatCode>
                <c:ptCount val="35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</c:numCache>
            </c:numRef>
          </c:xVal>
          <c:yVal>
            <c:numRef>
              <c:f>Sheet1!$B$3:$B$37</c:f>
              <c:numCache>
                <c:formatCode>General</c:formatCode>
                <c:ptCount val="35"/>
                <c:pt idx="0">
                  <c:v>6.4895009999999997</c:v>
                </c:pt>
                <c:pt idx="1">
                  <c:v>7.3437010000000003</c:v>
                </c:pt>
                <c:pt idx="2">
                  <c:v>7.9759010000000004</c:v>
                </c:pt>
                <c:pt idx="3">
                  <c:v>7.7972219999999997</c:v>
                </c:pt>
                <c:pt idx="4">
                  <c:v>7.7843239999999998</c:v>
                </c:pt>
                <c:pt idx="5">
                  <c:v>6.4833910000000001</c:v>
                </c:pt>
                <c:pt idx="6">
                  <c:v>5.7534270000000003</c:v>
                </c:pt>
                <c:pt idx="7">
                  <c:v>5.440366</c:v>
                </c:pt>
                <c:pt idx="8">
                  <c:v>5.3282480000000003</c:v>
                </c:pt>
                <c:pt idx="9">
                  <c:v>5.3485389999999997</c:v>
                </c:pt>
                <c:pt idx="10">
                  <c:v>5.4880789999999999</c:v>
                </c:pt>
                <c:pt idx="11">
                  <c:v>5.38171</c:v>
                </c:pt>
                <c:pt idx="12">
                  <c:v>4.5926289999999996</c:v>
                </c:pt>
                <c:pt idx="13">
                  <c:v>4.1030800000000003</c:v>
                </c:pt>
                <c:pt idx="14">
                  <c:v>3.5604110000000002</c:v>
                </c:pt>
                <c:pt idx="15">
                  <c:v>3.4481120000000001</c:v>
                </c:pt>
                <c:pt idx="16">
                  <c:v>2.9387490000000001</c:v>
                </c:pt>
                <c:pt idx="17">
                  <c:v>3.001744</c:v>
                </c:pt>
                <c:pt idx="18">
                  <c:v>2.807598</c:v>
                </c:pt>
                <c:pt idx="19">
                  <c:v>2.8739020000000002</c:v>
                </c:pt>
                <c:pt idx="20">
                  <c:v>2.7980710000000002</c:v>
                </c:pt>
                <c:pt idx="21">
                  <c:v>2.7208540000000001</c:v>
                </c:pt>
                <c:pt idx="22">
                  <c:v>2.5379179999999999</c:v>
                </c:pt>
                <c:pt idx="23">
                  <c:v>2.5481050000000001</c:v>
                </c:pt>
                <c:pt idx="24">
                  <c:v>2.4539409999999999</c:v>
                </c:pt>
                <c:pt idx="25">
                  <c:v>2.1708069999999999</c:v>
                </c:pt>
                <c:pt idx="26">
                  <c:v>2.6177229999999998</c:v>
                </c:pt>
                <c:pt idx="27">
                  <c:v>2.6160410000000001</c:v>
                </c:pt>
                <c:pt idx="28">
                  <c:v>2.5524</c:v>
                </c:pt>
                <c:pt idx="29">
                  <c:v>2.5193840000000001</c:v>
                </c:pt>
                <c:pt idx="30">
                  <c:v>2.3258969999999999</c:v>
                </c:pt>
                <c:pt idx="31">
                  <c:v>3.198</c:v>
                </c:pt>
                <c:pt idx="32">
                  <c:v>2.9590000000000001</c:v>
                </c:pt>
                <c:pt idx="33">
                  <c:v>4.07</c:v>
                </c:pt>
                <c:pt idx="34">
                  <c:v>2.8540000000000001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8F-4654-AE60-3A41AB1AB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569768"/>
        <c:axId val="293198344"/>
      </c:scatterChart>
      <c:valAx>
        <c:axId val="291569768"/>
        <c:scaling>
          <c:orientation val="minMax"/>
          <c:max val="2015"/>
          <c:min val="198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000" b="1">
                <a:solidFill>
                  <a:srgbClr val="FFFF00"/>
                </a:solidFill>
              </a:defRPr>
            </a:pPr>
            <a:endParaRPr lang="en-US"/>
          </a:p>
        </c:txPr>
        <c:crossAx val="293198344"/>
        <c:crosses val="autoZero"/>
        <c:crossBetween val="midCat"/>
      </c:valAx>
      <c:valAx>
        <c:axId val="29319834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defRPr>
                </a:pPr>
                <a:r>
                  <a:rPr lang="en-US" sz="2400" dirty="0" smtClean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Million Barrels</a:t>
                </a:r>
                <a:endParaRPr lang="en-US" sz="2400" dirty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endParaRPr>
              </a:p>
            </c:rich>
          </c:tx>
          <c:layout/>
          <c:overlay val="0"/>
          <c:spPr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pPr>
            <a:endParaRPr lang="en-US"/>
          </a:p>
        </c:txPr>
        <c:crossAx val="291569768"/>
        <c:crosses val="autoZero"/>
        <c:crossBetween val="midCat"/>
      </c:valAx>
      <c:spPr>
        <a:ln w="34925"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DEE39-E1B1-4D5B-93E6-D5501804B5C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C7412-F860-496A-BE01-5D9E7AC31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0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F857-9E8F-4E86-A05A-7370C02BA112}" type="slidenum">
              <a:rPr lang="en-US" altLang="en-US" smtClean="0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3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1D89-BBD3-469D-9FB7-FF1EF3030B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9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C64749-F5B3-4930-B835-55EE65AC90F3}" type="slidenum">
              <a:rPr lang="en-US" altLang="en-US" sz="1200">
                <a:solidFill>
                  <a:prstClr val="black"/>
                </a:solidFill>
              </a:rPr>
              <a:pPr/>
              <a:t>7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9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Horizontal oil wells drilled in northeast Kentucky beginning in 2011 pushed annual production to more than 4 million barrels in 2014, the highest production since 1994. In 2015, production fell 30% to 2.8 million barrels. Eastern Kentucky produces 58% of the statewide total oil.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A5CD6-C740-4FE5-9796-F6FBE334E88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2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20780-716D-4A09-8268-344F547A5465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929E7-F3AB-4C65-8A41-5AD6DB132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42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85BB4-550E-406C-AADA-E355FC14B1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5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7CD4-D80E-47BC-96EF-012E18A1E3E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D28F5-B105-4990-9973-1B06FA44B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06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7CD4-D80E-47BC-96EF-012E18A1E3E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D28F5-B105-4990-9973-1B06FA44B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31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7CD4-D80E-47BC-96EF-012E18A1E3E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D28F5-B105-4990-9973-1B06FA44B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56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7CD4-D80E-47BC-96EF-012E18A1E3E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D28F5-B105-4990-9973-1B06FA44B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69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7BF89-1056-4BAD-8AFF-3E50710590FC}" type="datetimeFigureOut">
              <a:rPr lang="en-US" smtClean="0">
                <a:solidFill>
                  <a:srgbClr val="000000"/>
                </a:solidFill>
              </a:rPr>
              <a:pPr/>
              <a:t>5/12/2016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1E12D-B645-4B11-8DC9-11A4A47E4C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46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B08709-12A9-4D0E-BC20-25B67E0C70E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21C788-5D66-4E18-8862-FF637AA72EE2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64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9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B08709-12A9-4D0E-BC20-25B67E0C70E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21C788-5D66-4E18-8862-FF637AA72EE2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34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B08709-12A9-4D0E-BC20-25B67E0C70E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21C788-5D66-4E18-8862-FF637AA72EE2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92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B08709-12A9-4D0E-BC20-25B67E0C70E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21C788-5D66-4E18-8862-FF637AA72EE2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73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B08709-12A9-4D0E-BC20-25B67E0C70E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21C788-5D66-4E18-8862-FF637AA72EE2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37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FE67BF89-1056-4BAD-8AFF-3E50710590FC}" type="datetimeFigureOut">
              <a:rPr lang="en-US" smtClean="0">
                <a:solidFill>
                  <a:srgbClr val="000000"/>
                </a:solidFill>
              </a:rPr>
              <a:pPr/>
              <a:t>5/12/2016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7571E12D-B645-4B11-8DC9-11A4A47E4C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04" y="6245225"/>
            <a:ext cx="923114" cy="4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4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t="1" r="6493" b="-387"/>
          <a:stretch/>
        </p:blipFill>
        <p:spPr>
          <a:xfrm>
            <a:off x="0" y="16844"/>
            <a:ext cx="9144000" cy="6858000"/>
          </a:xfrm>
          <a:prstGeom prst="rect">
            <a:avLst/>
          </a:prstGeom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17446" y="109755"/>
            <a:ext cx="8953498" cy="21336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Unconventional Oil and Gas Plays: </a:t>
            </a:r>
            <a:r>
              <a:rPr lang="en-US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Berea Sandstone and Rogersville Shale</a:t>
            </a:r>
            <a:r>
              <a:rPr lang="en-US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en-US" alt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835" y="3472344"/>
            <a:ext cx="3048000" cy="1295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Dave Harris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and Minerals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13, 2016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0" y="5643268"/>
            <a:ext cx="5015847" cy="1086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72" y="132836"/>
            <a:ext cx="4393777" cy="663374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2836"/>
            <a:ext cx="4416846" cy="23150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Rogersville Shale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Wayne Co., W. Va.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11,191-11,200’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8" t="46631" r="25737" b="36355"/>
          <a:stretch/>
        </p:blipFill>
        <p:spPr>
          <a:xfrm>
            <a:off x="114300" y="2688598"/>
            <a:ext cx="5079243" cy="40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t="5599" r="4236" b="8959"/>
          <a:stretch/>
        </p:blipFill>
        <p:spPr>
          <a:xfrm>
            <a:off x="1152525" y="92796"/>
            <a:ext cx="6838950" cy="6663873"/>
          </a:xfrm>
        </p:spPr>
      </p:pic>
      <p:sp>
        <p:nvSpPr>
          <p:cNvPr id="2" name="TextBox 1"/>
          <p:cNvSpPr txBox="1"/>
          <p:nvPr/>
        </p:nvSpPr>
        <p:spPr>
          <a:xfrm>
            <a:off x="4990744" y="3193931"/>
            <a:ext cx="236148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Chesapeake LAW1 Northup 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7879" y="3501708"/>
            <a:ext cx="1795170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Bruin </a:t>
            </a:r>
            <a:r>
              <a:rPr lang="en-US" sz="1400" b="1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Expl</a:t>
            </a: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1 Walbridge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3962" y="2539255"/>
            <a:ext cx="218470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Hard Rock </a:t>
            </a:r>
            <a:r>
              <a:rPr lang="en-US" sz="1400" b="1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Expl</a:t>
            </a: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1 Young, GD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0756" y="2069472"/>
            <a:ext cx="2187907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Cabot 50 Amherst Industries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0520" y="2847032"/>
            <a:ext cx="2361480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Chesapeake LAW1 Stephens, 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1567" y="3219146"/>
            <a:ext cx="1711815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Bruin </a:t>
            </a:r>
            <a:r>
              <a:rPr lang="en-US" sz="1400" b="1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Expl</a:t>
            </a: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1 Young, 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6627" y="3655596"/>
            <a:ext cx="2384435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Horiz</a:t>
            </a: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Tech Energy 572360 EQT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750" y="6032882"/>
            <a:ext cx="7640297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Play concept proven, economics </a:t>
            </a:r>
            <a:r>
              <a:rPr lang="en-US" sz="3600" dirty="0" smtClean="0"/>
              <a:t>are not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80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Impacts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66" y="1273030"/>
            <a:ext cx="8468686" cy="4525963"/>
          </a:xfrm>
        </p:spPr>
        <p:txBody>
          <a:bodyPr/>
          <a:lstStyle/>
          <a:p>
            <a:r>
              <a:rPr lang="en-US" dirty="0" smtClean="0"/>
              <a:t>Significant increase in state oil production from Berea; too early for Rogersville</a:t>
            </a:r>
          </a:p>
          <a:p>
            <a:r>
              <a:rPr lang="en-US" dirty="0" smtClean="0"/>
              <a:t>New regulations for unconventional wells:</a:t>
            </a:r>
            <a:endParaRPr lang="en-US" dirty="0"/>
          </a:p>
          <a:p>
            <a:pPr lvl="1"/>
            <a:r>
              <a:rPr lang="en-US" dirty="0"/>
              <a:t>High-volume horizontal </a:t>
            </a:r>
            <a:r>
              <a:rPr lang="en-US" dirty="0" err="1"/>
              <a:t>fracs</a:t>
            </a:r>
            <a:r>
              <a:rPr lang="en-US" dirty="0"/>
              <a:t>: &gt;80,000 gal per stage or 320,000 gal total</a:t>
            </a:r>
          </a:p>
          <a:p>
            <a:pPr lvl="1"/>
            <a:r>
              <a:rPr lang="en-US" dirty="0"/>
              <a:t>For deep </a:t>
            </a:r>
            <a:r>
              <a:rPr lang="en-US" dirty="0" smtClean="0"/>
              <a:t>HVHF: </a:t>
            </a:r>
            <a:r>
              <a:rPr lang="en-US" dirty="0"/>
              <a:t>notify surface </a:t>
            </a:r>
            <a:r>
              <a:rPr lang="en-US" dirty="0" smtClean="0"/>
              <a:t>owners </a:t>
            </a:r>
            <a:r>
              <a:rPr lang="en-US" dirty="0"/>
              <a:t>before </a:t>
            </a:r>
            <a:r>
              <a:rPr lang="en-US" dirty="0" err="1" smtClean="0"/>
              <a:t>frac</a:t>
            </a:r>
            <a:r>
              <a:rPr lang="en-US" dirty="0" smtClean="0"/>
              <a:t>, and surface </a:t>
            </a:r>
            <a:r>
              <a:rPr lang="en-US" dirty="0"/>
              <a:t>water/groundwater testing required</a:t>
            </a:r>
          </a:p>
          <a:p>
            <a:pPr lvl="1"/>
            <a:r>
              <a:rPr lang="en-US" dirty="0" err="1"/>
              <a:t>FracFocus</a:t>
            </a:r>
            <a:r>
              <a:rPr lang="en-US" dirty="0"/>
              <a:t> disclosure required for HVHF within 90 days</a:t>
            </a:r>
          </a:p>
          <a:p>
            <a:r>
              <a:rPr lang="en-US" dirty="0" smtClean="0"/>
              <a:t>KGS research to support prudent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59" y="6251428"/>
            <a:ext cx="2528630" cy="5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80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KGS Research Response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Industry-funded </a:t>
            </a:r>
            <a:r>
              <a:rPr lang="en-US" dirty="0" smtClean="0"/>
              <a:t>Berea Consortium just completed 21-month multidisciplinary study</a:t>
            </a:r>
          </a:p>
          <a:p>
            <a:r>
              <a:rPr lang="en-US" dirty="0" smtClean="0"/>
              <a:t>Two new </a:t>
            </a:r>
            <a:r>
              <a:rPr lang="en-US" dirty="0" smtClean="0"/>
              <a:t>research</a:t>
            </a:r>
            <a:r>
              <a:rPr lang="en-US" dirty="0" smtClean="0"/>
              <a:t> </a:t>
            </a:r>
            <a:r>
              <a:rPr lang="en-US" dirty="0" smtClean="0"/>
              <a:t>programs to collect baseline data:</a:t>
            </a:r>
          </a:p>
          <a:p>
            <a:pPr lvl="1"/>
            <a:r>
              <a:rPr lang="en-US" i="1" dirty="0" err="1" smtClean="0"/>
              <a:t>Microseismic</a:t>
            </a:r>
            <a:r>
              <a:rPr lang="en-US" i="1" dirty="0" smtClean="0"/>
              <a:t>:</a:t>
            </a:r>
            <a:r>
              <a:rPr lang="en-US" dirty="0" smtClean="0"/>
              <a:t> Seth Carpenter, Hazards Section</a:t>
            </a:r>
            <a:endParaRPr lang="en-US" dirty="0" smtClean="0"/>
          </a:p>
          <a:p>
            <a:pPr lvl="1"/>
            <a:r>
              <a:rPr lang="en-US" i="1" dirty="0" smtClean="0"/>
              <a:t>Groundwater </a:t>
            </a:r>
            <a:r>
              <a:rPr lang="en-US" i="1" dirty="0" smtClean="0"/>
              <a:t>quality: </a:t>
            </a:r>
            <a:r>
              <a:rPr lang="en-US" dirty="0" smtClean="0"/>
              <a:t>Junfeng Zhu, Water Section</a:t>
            </a:r>
            <a:endParaRPr lang="en-US" dirty="0" smtClean="0"/>
          </a:p>
          <a:p>
            <a:r>
              <a:rPr lang="en-US" dirty="0"/>
              <a:t>Pre-development </a:t>
            </a:r>
            <a:r>
              <a:rPr lang="en-US" dirty="0" smtClean="0"/>
              <a:t>baseline </a:t>
            </a:r>
            <a:r>
              <a:rPr lang="en-US" dirty="0"/>
              <a:t>data </a:t>
            </a:r>
            <a:r>
              <a:rPr lang="en-US" dirty="0" smtClean="0"/>
              <a:t>will allow recognition of natural vs. man-made events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Goal:</a:t>
            </a:r>
            <a:r>
              <a:rPr lang="en-US" dirty="0" smtClean="0">
                <a:solidFill>
                  <a:srgbClr val="FFFF00"/>
                </a:solidFill>
              </a:rPr>
              <a:t> avoid induced </a:t>
            </a:r>
            <a:r>
              <a:rPr lang="en-US" dirty="0" smtClean="0">
                <a:solidFill>
                  <a:srgbClr val="FFFF00"/>
                </a:solidFill>
              </a:rPr>
              <a:t>seismicity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and other energy development-related issues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59" y="6251428"/>
            <a:ext cx="2528630" cy="5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What’s an Unconventional Reservoir?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76599" y="1335517"/>
            <a:ext cx="444008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b="0" kern="0" dirty="0" smtClean="0">
                <a:solidFill>
                  <a:schemeClr val="tx1"/>
                </a:solidFill>
                <a:effectLst/>
              </a:rPr>
              <a:t>Low-permeability </a:t>
            </a:r>
            <a:r>
              <a:rPr lang="en-US" b="0" kern="0" dirty="0" smtClean="0">
                <a:solidFill>
                  <a:schemeClr val="tx1"/>
                </a:solidFill>
                <a:effectLst/>
              </a:rPr>
              <a:t>rock or heavy oil (shale, tight </a:t>
            </a:r>
            <a:r>
              <a:rPr lang="en-US" b="0" kern="0" dirty="0" err="1" smtClean="0">
                <a:solidFill>
                  <a:schemeClr val="tx1"/>
                </a:solidFill>
                <a:effectLst/>
              </a:rPr>
              <a:t>ss</a:t>
            </a:r>
            <a:r>
              <a:rPr lang="en-US" b="0" kern="0" dirty="0" smtClean="0">
                <a:solidFill>
                  <a:schemeClr val="tx1"/>
                </a:solidFill>
                <a:effectLst/>
              </a:rPr>
              <a:t>, coal)</a:t>
            </a:r>
          </a:p>
          <a:p>
            <a:r>
              <a:rPr lang="en-US" b="0" kern="0" dirty="0">
                <a:solidFill>
                  <a:schemeClr val="tx1"/>
                </a:solidFill>
                <a:effectLst/>
              </a:rPr>
              <a:t>S</a:t>
            </a:r>
            <a:r>
              <a:rPr lang="en-US" b="0" kern="0" dirty="0" smtClean="0">
                <a:solidFill>
                  <a:schemeClr val="tx1"/>
                </a:solidFill>
                <a:effectLst/>
              </a:rPr>
              <a:t>ource rock </a:t>
            </a:r>
            <a:r>
              <a:rPr lang="en-US" b="0" kern="0" dirty="0">
                <a:solidFill>
                  <a:schemeClr val="tx1"/>
                </a:solidFill>
                <a:effectLst/>
              </a:rPr>
              <a:t>=</a:t>
            </a:r>
            <a:r>
              <a:rPr lang="en-US" b="0" kern="0" dirty="0" smtClean="0">
                <a:solidFill>
                  <a:schemeClr val="tx1"/>
                </a:solidFill>
                <a:effectLst/>
              </a:rPr>
              <a:t> reservoir</a:t>
            </a:r>
            <a:endParaRPr lang="en-US" b="0" kern="0" dirty="0" smtClean="0">
              <a:solidFill>
                <a:schemeClr val="tx1"/>
              </a:solidFill>
              <a:effectLst/>
            </a:endParaRPr>
          </a:p>
          <a:p>
            <a:r>
              <a:rPr lang="en-US" b="0" kern="0" dirty="0" smtClean="0">
                <a:solidFill>
                  <a:schemeClr val="tx1"/>
                </a:solidFill>
                <a:effectLst/>
              </a:rPr>
              <a:t>Special technology required </a:t>
            </a:r>
            <a:r>
              <a:rPr lang="en-US" b="0" kern="0" dirty="0" smtClean="0">
                <a:solidFill>
                  <a:schemeClr val="tx1"/>
                </a:solidFill>
                <a:effectLst/>
              </a:rPr>
              <a:t>to produce hydrocarbons at economic rates</a:t>
            </a:r>
          </a:p>
          <a:p>
            <a:r>
              <a:rPr lang="en-US" b="0" i="1" kern="0" dirty="0" smtClean="0">
                <a:solidFill>
                  <a:schemeClr val="tx1"/>
                </a:solidFill>
                <a:effectLst/>
              </a:rPr>
              <a:t>Not new: </a:t>
            </a:r>
            <a:r>
              <a:rPr lang="en-US" b="0" kern="0" dirty="0" smtClean="0">
                <a:solidFill>
                  <a:schemeClr val="tx1"/>
                </a:solidFill>
                <a:effectLst/>
              </a:rPr>
              <a:t>production </a:t>
            </a:r>
            <a:r>
              <a:rPr lang="en-US" b="0" kern="0" dirty="0" smtClean="0">
                <a:solidFill>
                  <a:schemeClr val="tx1"/>
                </a:solidFill>
                <a:effectLst/>
              </a:rPr>
              <a:t>in Kentucky for decades</a:t>
            </a:r>
            <a:endParaRPr lang="en-US" b="0" kern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18" y="1272377"/>
            <a:ext cx="4429125" cy="442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0256" y="1559255"/>
            <a:ext cx="176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Nano-scale porosity in shale,</a:t>
            </a:r>
          </a:p>
          <a:p>
            <a:r>
              <a:rPr lang="en-US" dirty="0" smtClean="0"/>
              <a:t>(courtesy of FEI)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59" y="6251428"/>
            <a:ext cx="2528630" cy="5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6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Unconventional Revolution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193" y="2166897"/>
            <a:ext cx="2923805" cy="3057047"/>
          </a:xfrm>
        </p:spPr>
        <p:txBody>
          <a:bodyPr/>
          <a:lstStyle/>
          <a:p>
            <a:r>
              <a:rPr lang="en-US" dirty="0" smtClean="0"/>
              <a:t>Large reserves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High pressure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Lower</a:t>
            </a:r>
            <a:r>
              <a:rPr lang="en-US" dirty="0"/>
              <a:t> </a:t>
            </a:r>
            <a:r>
              <a:rPr lang="en-US" dirty="0" smtClean="0"/>
              <a:t>risk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9" y="1798439"/>
            <a:ext cx="5926564" cy="38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59" y="6251428"/>
            <a:ext cx="2528630" cy="5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3" y="10685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New Unconventional </a:t>
            </a:r>
            <a:r>
              <a:rPr lang="en-US" b="1" dirty="0" smtClean="0">
                <a:solidFill>
                  <a:srgbClr val="FFFF00"/>
                </a:solidFill>
              </a:rPr>
              <a:t>Plays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31" y="1095813"/>
            <a:ext cx="8229600" cy="2818631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Upper Devonian Berea Sandstone</a:t>
            </a:r>
          </a:p>
          <a:p>
            <a:pPr lvl="1"/>
            <a:r>
              <a:rPr lang="en-US" dirty="0" smtClean="0"/>
              <a:t>Greenup, Lawrence Counties</a:t>
            </a:r>
            <a:r>
              <a:rPr lang="en-US" dirty="0" smtClean="0"/>
              <a:t>, </a:t>
            </a:r>
            <a:r>
              <a:rPr lang="en-US" dirty="0" smtClean="0"/>
              <a:t>northeastern </a:t>
            </a:r>
            <a:r>
              <a:rPr lang="en-US" dirty="0" smtClean="0"/>
              <a:t>Ky.</a:t>
            </a:r>
            <a:endParaRPr lang="en-US" dirty="0" smtClean="0"/>
          </a:p>
          <a:p>
            <a:pPr lvl="1"/>
            <a:r>
              <a:rPr lang="en-US" dirty="0" smtClean="0"/>
              <a:t>Active </a:t>
            </a:r>
            <a:r>
              <a:rPr lang="en-US" dirty="0" smtClean="0"/>
              <a:t>horizontal oil play since 2011</a:t>
            </a:r>
            <a:endParaRPr lang="en-US" dirty="0" smtClean="0"/>
          </a:p>
          <a:p>
            <a:pPr lvl="1"/>
            <a:r>
              <a:rPr lang="en-US" dirty="0"/>
              <a:t>Low-volume hydraulic fracture stimulations</a:t>
            </a:r>
          </a:p>
          <a:p>
            <a:pPr lvl="1"/>
            <a:r>
              <a:rPr lang="en-US" dirty="0" smtClean="0"/>
              <a:t>Very shallow depth </a:t>
            </a:r>
            <a:r>
              <a:rPr lang="en-US" dirty="0" smtClean="0"/>
              <a:t>(700-1,600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8" y="3852425"/>
            <a:ext cx="5862414" cy="2896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7334" y="4529270"/>
            <a:ext cx="2302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Berea Sandstone</a:t>
            </a:r>
          </a:p>
          <a:p>
            <a:r>
              <a:rPr lang="en-US" dirty="0" smtClean="0"/>
              <a:t>Outcrop, Lewis County</a:t>
            </a:r>
          </a:p>
          <a:p>
            <a:r>
              <a:rPr lang="en-US" dirty="0" smtClean="0"/>
              <a:t>(photo: Steve Greb)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59" y="6251428"/>
            <a:ext cx="2528630" cy="5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076"/>
            <a:ext cx="4496499" cy="2854354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Cambrian Rogersville Shale</a:t>
            </a:r>
          </a:p>
          <a:p>
            <a:pPr lvl="1"/>
            <a:r>
              <a:rPr lang="en-US" dirty="0" smtClean="0"/>
              <a:t>Deep Rome </a:t>
            </a:r>
            <a:r>
              <a:rPr lang="en-US" dirty="0"/>
              <a:t>Trough</a:t>
            </a:r>
          </a:p>
          <a:p>
            <a:pPr lvl="1"/>
            <a:r>
              <a:rPr lang="en-US" dirty="0"/>
              <a:t>Lawrence and Johnson Counties, eastern Ky.</a:t>
            </a:r>
          </a:p>
          <a:p>
            <a:pPr lvl="1"/>
            <a:r>
              <a:rPr lang="en-US" dirty="0" smtClean="0"/>
              <a:t>Early </a:t>
            </a:r>
            <a:r>
              <a:rPr lang="en-US" dirty="0"/>
              <a:t>appraisal </a:t>
            </a:r>
            <a:r>
              <a:rPr lang="en-US" dirty="0" smtClean="0"/>
              <a:t>phase (most data confidential), </a:t>
            </a:r>
            <a:r>
              <a:rPr lang="en-US" dirty="0"/>
              <a:t>gas and oil</a:t>
            </a:r>
          </a:p>
          <a:p>
            <a:pPr lvl="1"/>
            <a:r>
              <a:rPr lang="en-US" dirty="0"/>
              <a:t>9,000 to 14,000 </a:t>
            </a:r>
            <a:r>
              <a:rPr lang="en-US" dirty="0" err="1"/>
              <a:t>ft</a:t>
            </a:r>
            <a:r>
              <a:rPr lang="en-US" dirty="0"/>
              <a:t> deep</a:t>
            </a:r>
          </a:p>
          <a:p>
            <a:pPr lvl="1"/>
            <a:r>
              <a:rPr lang="en-US" dirty="0"/>
              <a:t>High-volume hydraulic fracture </a:t>
            </a:r>
            <a:r>
              <a:rPr lang="en-US" dirty="0" smtClean="0"/>
              <a:t>stimulation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r="13021" b="9331"/>
          <a:stretch/>
        </p:blipFill>
        <p:spPr>
          <a:xfrm>
            <a:off x="4429387" y="1240372"/>
            <a:ext cx="4597167" cy="4465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59" y="6251428"/>
            <a:ext cx="2528630" cy="5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79" y="830119"/>
            <a:ext cx="5304646" cy="504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12"/>
          <p:cNvGrpSpPr>
            <a:grpSpLocks/>
          </p:cNvGrpSpPr>
          <p:nvPr/>
        </p:nvGrpSpPr>
        <p:grpSpPr bwMode="auto">
          <a:xfrm>
            <a:off x="9441180" y="6007894"/>
            <a:ext cx="914400" cy="660400"/>
            <a:chOff x="7696200" y="5895974"/>
            <a:chExt cx="1447800" cy="962025"/>
          </a:xfrm>
        </p:grpSpPr>
        <p:sp>
          <p:nvSpPr>
            <p:cNvPr id="14343" name="Rectangle 13"/>
            <p:cNvSpPr>
              <a:spLocks noChangeArrowheads="1"/>
            </p:cNvSpPr>
            <p:nvPr/>
          </p:nvSpPr>
          <p:spPr bwMode="auto">
            <a:xfrm>
              <a:off x="7696200" y="5895974"/>
              <a:ext cx="1447800" cy="962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34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5967535"/>
              <a:ext cx="1321308" cy="82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76200" y="-63500"/>
            <a:ext cx="8999538" cy="98583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Berea Sandstone</a:t>
            </a:r>
            <a:endParaRPr lang="en-US" alt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Content Placeholder 3"/>
          <p:cNvSpPr>
            <a:spLocks noGrp="1"/>
          </p:cNvSpPr>
          <p:nvPr>
            <p:ph idx="1"/>
          </p:nvPr>
        </p:nvSpPr>
        <p:spPr>
          <a:xfrm>
            <a:off x="183908" y="1531694"/>
            <a:ext cx="3507248" cy="4114800"/>
          </a:xfrm>
        </p:spPr>
        <p:txBody>
          <a:bodyPr/>
          <a:lstStyle/>
          <a:p>
            <a:pPr>
              <a:buClr>
                <a:schemeClr val="tx1"/>
              </a:buClr>
              <a:buSzPct val="120000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Upper Devonian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marine shelf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siltstone/ very fine sandstone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20000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Avg. porosity (~13%) and permeability (2.2 md)</a:t>
            </a:r>
          </a:p>
          <a:p>
            <a:pPr>
              <a:buClr>
                <a:schemeClr val="tx1"/>
              </a:buClr>
              <a:buSzPct val="120000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Encased by Sunbury and Ohio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both organic-rich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shales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59" y="6251428"/>
            <a:ext cx="2528630" cy="547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5" t="267" r="28263" b="8177"/>
          <a:stretch/>
        </p:blipFill>
        <p:spPr>
          <a:xfrm>
            <a:off x="5154618" y="612678"/>
            <a:ext cx="3689131" cy="5943600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66049" y="1375795"/>
            <a:ext cx="5068013" cy="477333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oil play </a:t>
            </a:r>
            <a:r>
              <a:rPr lang="en-US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producing area (horizontal infill)</a:t>
            </a:r>
            <a:endParaRPr lang="en-US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Tight sand”- very fine sandstone to siltstone; </a:t>
            </a:r>
            <a:r>
              <a:rPr lang="en-US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permeability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technology: </a:t>
            </a:r>
            <a:r>
              <a:rPr lang="en-US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drilling with hydraulic fracturing (</a:t>
            </a:r>
            <a:r>
              <a:rPr lang="en-US" kern="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ave.</a:t>
            </a:r>
            <a:r>
              <a:rPr lang="en-US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252,000 gal fluid)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Shallow depth: 700–1,600 </a:t>
            </a:r>
            <a:r>
              <a:rPr lang="en-US" kern="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lang="en-US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rates of 20-200 barrels/day reported</a:t>
            </a:r>
            <a:endParaRPr lang="en-US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1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323" y="63803"/>
            <a:ext cx="5811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Oil Play in the 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Berea 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Sandstone 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478" y="5960292"/>
            <a:ext cx="1422119" cy="580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0151"/>
            <a:ext cx="2528630" cy="547849"/>
          </a:xfrm>
          <a:prstGeom prst="rect">
            <a:avLst/>
          </a:prstGeom>
        </p:spPr>
      </p:pic>
    </p:spTree>
  </p:cSld>
  <p:clrMapOvr>
    <a:masterClrMapping/>
  </p:clrMapOvr>
  <p:transition advTm="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542"/>
            <a:ext cx="9144000" cy="4092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62" y="352798"/>
            <a:ext cx="7602876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/>
              <a:t>2015 Oil Production: 2.8 </a:t>
            </a:r>
            <a:r>
              <a:rPr lang="en-US" dirty="0" err="1" smtClean="0"/>
              <a:t>MMbo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1344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92471" y="3083722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58 %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5682" y="3841177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34.2 %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72717" y="4540708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8.3 %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8247" y="1161157"/>
            <a:ext cx="4947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(2014 – 75% increase over 2011)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460" y="6385149"/>
            <a:ext cx="226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63 </a:t>
            </a: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Kentucky counties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95187" y="6369769"/>
            <a:ext cx="2949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Slide credit: Brandon Nuttall</a:t>
            </a:r>
            <a:r>
              <a:rPr lang="en-US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4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8" y="125835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Cambrian Rogersville Shale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(Conasauga Group)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7" t="18580" r="-163" b="365"/>
          <a:stretch/>
        </p:blipFill>
        <p:spPr>
          <a:xfrm>
            <a:off x="5095085" y="734141"/>
            <a:ext cx="3642049" cy="5918329"/>
          </a:xfrm>
        </p:spPr>
      </p:pic>
      <p:sp>
        <p:nvSpPr>
          <p:cNvPr id="8" name="Oval 7"/>
          <p:cNvSpPr/>
          <p:nvPr/>
        </p:nvSpPr>
        <p:spPr>
          <a:xfrm>
            <a:off x="7112747" y="3909269"/>
            <a:ext cx="923907" cy="4362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2612" y="1417738"/>
            <a:ext cx="46978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KGS identified hydrocarbon source potential in 2002 Rome Trough Consortium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Source for Elliott County, Ky. Homer Field gas and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2-4.8% total organic carbon in parts; thermally mature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5,000 to 10,000 </a:t>
            </a:r>
            <a:r>
              <a:rPr lang="en-US" sz="2400" dirty="0" err="1" smtClean="0"/>
              <a:t>ft</a:t>
            </a:r>
            <a:r>
              <a:rPr lang="en-US" sz="2400" dirty="0" smtClean="0"/>
              <a:t> deep in E. 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Up to 1,100 </a:t>
            </a:r>
            <a:r>
              <a:rPr lang="en-US" sz="2400" dirty="0" err="1" smtClean="0"/>
              <a:t>ft</a:t>
            </a:r>
            <a:r>
              <a:rPr lang="en-US" sz="2400" dirty="0" smtClean="0"/>
              <a:t> thick, but limited to deeper parts of Rome Trough (and not all is organic-rich)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" y="6251428"/>
            <a:ext cx="2528630" cy="5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GS">
  <a:themeElements>
    <a:clrScheme name="KG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G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b="1" dirty="0" smtClean="0">
            <a:latin typeface="Calibri" pitchFamily="34" charset="0"/>
          </a:defRPr>
        </a:defPPr>
      </a:lstStyle>
    </a:txDef>
  </a:objectDefaults>
  <a:extraClrSchemeLst>
    <a:extraClrScheme>
      <a:clrScheme name="KG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G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G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G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G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G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G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G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G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G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G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G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558</Words>
  <Application>Microsoft Office PowerPoint</Application>
  <PresentationFormat>On-screen Show (4:3)</PresentationFormat>
  <Paragraphs>84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1_Office Theme</vt:lpstr>
      <vt:lpstr>3_Office Theme</vt:lpstr>
      <vt:lpstr>6_Office Theme</vt:lpstr>
      <vt:lpstr>7_Office Theme</vt:lpstr>
      <vt:lpstr>10_Office Theme</vt:lpstr>
      <vt:lpstr>KGS</vt:lpstr>
      <vt:lpstr>Unconventional Oil and Gas Plays: Berea Sandstone and Rogersville Shale </vt:lpstr>
      <vt:lpstr>What’s an Unconventional Reservoir?</vt:lpstr>
      <vt:lpstr>Unconventional Revolution</vt:lpstr>
      <vt:lpstr>New Unconventional Plays</vt:lpstr>
      <vt:lpstr>PowerPoint Presentation</vt:lpstr>
      <vt:lpstr>Berea Sandstone</vt:lpstr>
      <vt:lpstr>PowerPoint Presentation</vt:lpstr>
      <vt:lpstr>2015 Oil Production: 2.8 MMbo</vt:lpstr>
      <vt:lpstr>Cambrian Rogersville Shale (Conasauga Group)</vt:lpstr>
      <vt:lpstr>Rogersville Shale Wayne Co., W. Va. 11,191-11,200’</vt:lpstr>
      <vt:lpstr>PowerPoint Presentation</vt:lpstr>
      <vt:lpstr>Impacts </vt:lpstr>
      <vt:lpstr>KGS Research Response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David C</dc:creator>
  <cp:lastModifiedBy>Harris, David C</cp:lastModifiedBy>
  <cp:revision>45</cp:revision>
  <dcterms:created xsi:type="dcterms:W3CDTF">2016-05-10T14:47:27Z</dcterms:created>
  <dcterms:modified xsi:type="dcterms:W3CDTF">2016-05-12T22:38:12Z</dcterms:modified>
</cp:coreProperties>
</file>