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59" r:id="rId3"/>
    <p:sldId id="260" r:id="rId4"/>
    <p:sldId id="257" r:id="rId5"/>
    <p:sldId id="261" r:id="rId6"/>
    <p:sldId id="262" r:id="rId7"/>
    <p:sldId id="263" r:id="rId8"/>
    <p:sldId id="264" r:id="rId9"/>
    <p:sldId id="266" r:id="rId10"/>
    <p:sldId id="265" r:id="rId11"/>
    <p:sldId id="258" r:id="rId12"/>
    <p:sldId id="267" r:id="rId13"/>
    <p:sldId id="268" r:id="rId14"/>
    <p:sldId id="270"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D78"/>
    <a:srgbClr val="0432FF"/>
    <a:srgbClr val="66FFFF"/>
    <a:srgbClr val="D6D6D6"/>
    <a:srgbClr val="00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25" autoAdjust="0"/>
    <p:restoredTop sz="94660"/>
  </p:normalViewPr>
  <p:slideViewPr>
    <p:cSldViewPr snapToGrid="0">
      <p:cViewPr varScale="1">
        <p:scale>
          <a:sx n="96" d="100"/>
          <a:sy n="96" d="100"/>
        </p:scale>
        <p:origin x="1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embeddings/oleObject1.bin"/><Relationship Id="rId5"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embeddings/oleObject2.bin"/><Relationship Id="rId5" Type="http://schemas.openxmlformats.org/officeDocument/2006/relationships/chartUserShapes" Target="../drawings/drawing2.xml"/><Relationship Id="rId1" Type="http://schemas.microsoft.com/office/2011/relationships/chartStyle" Target="style2.xml"/><Relationship Id="rId2"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a:t>Light REE Prices</a:t>
            </a:r>
          </a:p>
        </c:rich>
      </c:tx>
      <c:layout>
        <c:manualLayout>
          <c:xMode val="edge"/>
          <c:yMode val="edge"/>
          <c:x val="0.307621420545048"/>
          <c:y val="0.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72366511727532"/>
          <c:y val="0.101424452891956"/>
          <c:w val="0.762809384769152"/>
          <c:h val="0.804735338393199"/>
        </c:manualLayout>
      </c:layout>
      <c:scatterChart>
        <c:scatterStyle val="smoothMarker"/>
        <c:varyColors val="0"/>
        <c:ser>
          <c:idx val="1"/>
          <c:order val="0"/>
          <c:tx>
            <c:strRef>
              <c:f>Prices!$B$8</c:f>
              <c:strCache>
                <c:ptCount val="1"/>
                <c:pt idx="0">
                  <c:v>Cerium</c:v>
                </c:pt>
              </c:strCache>
            </c:strRef>
          </c:tx>
          <c:spPr>
            <a:ln w="28575" cap="rnd">
              <a:solidFill>
                <a:schemeClr val="accent2"/>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Prices!$C$8:$L$8</c:f>
              <c:numCache>
                <c:formatCode>General</c:formatCode>
                <c:ptCount val="10"/>
                <c:pt idx="0">
                  <c:v>65.0</c:v>
                </c:pt>
                <c:pt idx="1">
                  <c:v>30.0</c:v>
                </c:pt>
                <c:pt idx="2">
                  <c:v>30.0</c:v>
                </c:pt>
                <c:pt idx="3">
                  <c:v>100.0</c:v>
                </c:pt>
                <c:pt idx="4">
                  <c:v>42.5</c:v>
                </c:pt>
                <c:pt idx="5">
                  <c:v>23.0</c:v>
                </c:pt>
                <c:pt idx="6">
                  <c:v>5.5</c:v>
                </c:pt>
                <c:pt idx="7">
                  <c:v>4.5</c:v>
                </c:pt>
                <c:pt idx="8">
                  <c:v>4.4</c:v>
                </c:pt>
                <c:pt idx="9">
                  <c:v>1.9</c:v>
                </c:pt>
              </c:numCache>
            </c:numRef>
          </c:yVal>
          <c:smooth val="1"/>
          <c:extLst xmlns:c16r2="http://schemas.microsoft.com/office/drawing/2015/06/chart">
            <c:ext xmlns:c16="http://schemas.microsoft.com/office/drawing/2014/chart" uri="{C3380CC4-5D6E-409C-BE32-E72D297353CC}">
              <c16:uniqueId val="{00000000-4551-414C-AD29-5B0F37BADF0D}"/>
            </c:ext>
          </c:extLst>
        </c:ser>
        <c:ser>
          <c:idx val="2"/>
          <c:order val="1"/>
          <c:tx>
            <c:strRef>
              <c:f>Prices!$B$7</c:f>
              <c:strCache>
                <c:ptCount val="1"/>
                <c:pt idx="0">
                  <c:v>Lanthanum</c:v>
                </c:pt>
              </c:strCache>
            </c:strRef>
          </c:tx>
          <c:spPr>
            <a:ln w="28575" cap="rnd">
              <a:solidFill>
                <a:schemeClr val="accent5"/>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Prices!$C$7:$L$7</c:f>
              <c:numCache>
                <c:formatCode>General</c:formatCode>
                <c:ptCount val="10"/>
                <c:pt idx="0">
                  <c:v>40.0</c:v>
                </c:pt>
                <c:pt idx="1">
                  <c:v>30.0</c:v>
                </c:pt>
                <c:pt idx="2">
                  <c:v>38.0</c:v>
                </c:pt>
                <c:pt idx="3">
                  <c:v>100.0</c:v>
                </c:pt>
                <c:pt idx="4">
                  <c:v>51.0</c:v>
                </c:pt>
                <c:pt idx="5">
                  <c:v>23.0</c:v>
                </c:pt>
                <c:pt idx="6">
                  <c:v>6.0</c:v>
                </c:pt>
                <c:pt idx="7">
                  <c:v>5.0</c:v>
                </c:pt>
                <c:pt idx="8">
                  <c:v>4.8</c:v>
                </c:pt>
                <c:pt idx="9">
                  <c:v>2.35</c:v>
                </c:pt>
              </c:numCache>
            </c:numRef>
          </c:yVal>
          <c:smooth val="1"/>
          <c:extLst xmlns:c16r2="http://schemas.microsoft.com/office/drawing/2015/06/chart">
            <c:ext xmlns:c16="http://schemas.microsoft.com/office/drawing/2014/chart" uri="{C3380CC4-5D6E-409C-BE32-E72D297353CC}">
              <c16:uniqueId val="{00000001-4551-414C-AD29-5B0F37BADF0D}"/>
            </c:ext>
          </c:extLst>
        </c:ser>
        <c:ser>
          <c:idx val="3"/>
          <c:order val="2"/>
          <c:tx>
            <c:strRef>
              <c:f>Prices!$B$10</c:f>
              <c:strCache>
                <c:ptCount val="1"/>
                <c:pt idx="0">
                  <c:v>Neodynium</c:v>
                </c:pt>
              </c:strCache>
            </c:strRef>
          </c:tx>
          <c:spPr>
            <a:ln w="28575" cap="rnd">
              <a:solidFill>
                <a:schemeClr val="accent6"/>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Prices!$C$10:$L$10</c:f>
              <c:numCache>
                <c:formatCode>General</c:formatCode>
                <c:ptCount val="10"/>
                <c:pt idx="0">
                  <c:v>60.0</c:v>
                </c:pt>
                <c:pt idx="1">
                  <c:v>42.0</c:v>
                </c:pt>
                <c:pt idx="2">
                  <c:v>63.0</c:v>
                </c:pt>
                <c:pt idx="3">
                  <c:v>270.0</c:v>
                </c:pt>
                <c:pt idx="4">
                  <c:v>195.0</c:v>
                </c:pt>
                <c:pt idx="5">
                  <c:v>117.0</c:v>
                </c:pt>
                <c:pt idx="6">
                  <c:v>67.5</c:v>
                </c:pt>
                <c:pt idx="7">
                  <c:v>58.0</c:v>
                </c:pt>
                <c:pt idx="8">
                  <c:v>59.0</c:v>
                </c:pt>
                <c:pt idx="9">
                  <c:v>41.0</c:v>
                </c:pt>
              </c:numCache>
            </c:numRef>
          </c:yVal>
          <c:smooth val="1"/>
          <c:extLst xmlns:c16r2="http://schemas.microsoft.com/office/drawing/2015/06/chart">
            <c:ext xmlns:c16="http://schemas.microsoft.com/office/drawing/2014/chart" uri="{C3380CC4-5D6E-409C-BE32-E72D297353CC}">
              <c16:uniqueId val="{00000002-4551-414C-AD29-5B0F37BADF0D}"/>
            </c:ext>
          </c:extLst>
        </c:ser>
        <c:ser>
          <c:idx val="0"/>
          <c:order val="3"/>
          <c:tx>
            <c:strRef>
              <c:f>Prices!$B$22</c:f>
              <c:strCache>
                <c:ptCount val="1"/>
                <c:pt idx="0">
                  <c:v>Yttrium</c:v>
                </c:pt>
              </c:strCache>
            </c:strRef>
          </c:tx>
          <c:spPr>
            <a:ln w="28575" cap="rnd">
              <a:solidFill>
                <a:schemeClr val="tx1"/>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Prices!$C$22:$L$22</c:f>
              <c:numCache>
                <c:formatCode>General</c:formatCode>
                <c:ptCount val="10"/>
                <c:pt idx="0">
                  <c:v>50.0</c:v>
                </c:pt>
                <c:pt idx="1">
                  <c:v>44.0</c:v>
                </c:pt>
                <c:pt idx="2">
                  <c:v>50.0</c:v>
                </c:pt>
                <c:pt idx="3">
                  <c:v>165.0</c:v>
                </c:pt>
                <c:pt idx="4">
                  <c:v>138.5</c:v>
                </c:pt>
                <c:pt idx="5">
                  <c:v>88.0</c:v>
                </c:pt>
                <c:pt idx="6">
                  <c:v>25.0</c:v>
                </c:pt>
                <c:pt idx="7">
                  <c:v>16.0</c:v>
                </c:pt>
                <c:pt idx="8">
                  <c:v>15.0</c:v>
                </c:pt>
                <c:pt idx="9">
                  <c:v>5.45</c:v>
                </c:pt>
              </c:numCache>
            </c:numRef>
          </c:yVal>
          <c:smooth val="1"/>
          <c:extLst xmlns:c16r2="http://schemas.microsoft.com/office/drawing/2015/06/chart">
            <c:ext xmlns:c16="http://schemas.microsoft.com/office/drawing/2014/chart" uri="{C3380CC4-5D6E-409C-BE32-E72D297353CC}">
              <c16:uniqueId val="{00000003-4551-414C-AD29-5B0F37BADF0D}"/>
            </c:ext>
          </c:extLst>
        </c:ser>
        <c:dLbls>
          <c:showLegendKey val="0"/>
          <c:showVal val="0"/>
          <c:showCatName val="0"/>
          <c:showSerName val="0"/>
          <c:showPercent val="0"/>
          <c:showBubbleSize val="0"/>
        </c:dLbls>
        <c:axId val="-2123974592"/>
        <c:axId val="-2124204992"/>
      </c:scatterChart>
      <c:valAx>
        <c:axId val="-2123974592"/>
        <c:scaling>
          <c:orientation val="minMax"/>
          <c:min val="200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4204992"/>
        <c:crosses val="autoZero"/>
        <c:crossBetween val="midCat"/>
      </c:valAx>
      <c:valAx>
        <c:axId val="-212420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a:t>Oxide Price ($/kg)</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3974592"/>
        <c:crosses val="autoZero"/>
        <c:crossBetween val="midCat"/>
      </c:valAx>
      <c:spPr>
        <a:noFill/>
        <a:ln>
          <a:solidFill>
            <a:sysClr val="windowText" lastClr="000000"/>
          </a:solid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a:t>Heavy REE Prices</a:t>
            </a:r>
          </a:p>
        </c:rich>
      </c:tx>
      <c:layout>
        <c:manualLayout>
          <c:xMode val="edge"/>
          <c:yMode val="edge"/>
          <c:x val="0.295691130211777"/>
          <c:y val="0.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517167224326"/>
          <c:y val="0.104097765669894"/>
          <c:w val="0.739179472794908"/>
          <c:h val="0.81518680878621"/>
        </c:manualLayout>
      </c:layout>
      <c:scatterChart>
        <c:scatterStyle val="smoothMarker"/>
        <c:varyColors val="0"/>
        <c:ser>
          <c:idx val="1"/>
          <c:order val="0"/>
          <c:tx>
            <c:strRef>
              <c:f>Prices!$B$13</c:f>
              <c:strCache>
                <c:ptCount val="1"/>
                <c:pt idx="0">
                  <c:v>Europium</c:v>
                </c:pt>
              </c:strCache>
            </c:strRef>
          </c:tx>
          <c:spPr>
            <a:ln w="28575" cap="rnd">
              <a:solidFill>
                <a:schemeClr val="accent2"/>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Prices!$C$13:$L$13</c:f>
              <c:numCache>
                <c:formatCode>General</c:formatCode>
                <c:ptCount val="10"/>
                <c:pt idx="0">
                  <c:v>1200.0</c:v>
                </c:pt>
                <c:pt idx="1">
                  <c:v>1600.0</c:v>
                </c:pt>
                <c:pt idx="2">
                  <c:v>1400.0</c:v>
                </c:pt>
                <c:pt idx="3">
                  <c:v>3300.0</c:v>
                </c:pt>
                <c:pt idx="4">
                  <c:v>3790.0</c:v>
                </c:pt>
                <c:pt idx="5">
                  <c:v>2440.0</c:v>
                </c:pt>
                <c:pt idx="6">
                  <c:v>975.0</c:v>
                </c:pt>
                <c:pt idx="7">
                  <c:v>705.0</c:v>
                </c:pt>
                <c:pt idx="8">
                  <c:v>680.0</c:v>
                </c:pt>
                <c:pt idx="9">
                  <c:v>207.0</c:v>
                </c:pt>
              </c:numCache>
            </c:numRef>
          </c:yVal>
          <c:smooth val="1"/>
          <c:extLst xmlns:c16r2="http://schemas.microsoft.com/office/drawing/2015/06/chart">
            <c:ext xmlns:c16="http://schemas.microsoft.com/office/drawing/2014/chart" uri="{C3380CC4-5D6E-409C-BE32-E72D297353CC}">
              <c16:uniqueId val="{00000000-8A30-4428-8651-B2274B546E0E}"/>
            </c:ext>
          </c:extLst>
        </c:ser>
        <c:ser>
          <c:idx val="2"/>
          <c:order val="1"/>
          <c:tx>
            <c:strRef>
              <c:f>Prices!$B$15</c:f>
              <c:strCache>
                <c:ptCount val="1"/>
                <c:pt idx="0">
                  <c:v>Terbium</c:v>
                </c:pt>
              </c:strCache>
            </c:strRef>
          </c:tx>
          <c:spPr>
            <a:ln w="28575" cap="rnd">
              <a:solidFill>
                <a:schemeClr val="accent5"/>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Prices!$C$15:$L$15</c:f>
              <c:numCache>
                <c:formatCode>General</c:formatCode>
                <c:ptCount val="10"/>
                <c:pt idx="0">
                  <c:v>850.0</c:v>
                </c:pt>
                <c:pt idx="1">
                  <c:v>900.0</c:v>
                </c:pt>
                <c:pt idx="2">
                  <c:v>1400.0</c:v>
                </c:pt>
                <c:pt idx="3">
                  <c:v>2750.0</c:v>
                </c:pt>
                <c:pt idx="4">
                  <c:v>2810.0</c:v>
                </c:pt>
                <c:pt idx="5">
                  <c:v>1950.0</c:v>
                </c:pt>
                <c:pt idx="6">
                  <c:v>825.0</c:v>
                </c:pt>
                <c:pt idx="7">
                  <c:v>615.0</c:v>
                </c:pt>
                <c:pt idx="8">
                  <c:v>600.0</c:v>
                </c:pt>
                <c:pt idx="9">
                  <c:v>495.0</c:v>
                </c:pt>
              </c:numCache>
            </c:numRef>
          </c:yVal>
          <c:smooth val="1"/>
          <c:extLst xmlns:c16r2="http://schemas.microsoft.com/office/drawing/2015/06/chart">
            <c:ext xmlns:c16="http://schemas.microsoft.com/office/drawing/2014/chart" uri="{C3380CC4-5D6E-409C-BE32-E72D297353CC}">
              <c16:uniqueId val="{00000001-8A30-4428-8651-B2274B546E0E}"/>
            </c:ext>
          </c:extLst>
        </c:ser>
        <c:ser>
          <c:idx val="3"/>
          <c:order val="2"/>
          <c:tx>
            <c:strRef>
              <c:f>Prices!$B$16</c:f>
              <c:strCache>
                <c:ptCount val="1"/>
                <c:pt idx="0">
                  <c:v>Dysprosium</c:v>
                </c:pt>
              </c:strCache>
            </c:strRef>
          </c:tx>
          <c:spPr>
            <a:ln w="28575" cap="rnd">
              <a:solidFill>
                <a:schemeClr val="accent6"/>
              </a:solidFill>
              <a:round/>
            </a:ln>
            <a:effectLst/>
          </c:spPr>
          <c:marker>
            <c:symbol val="none"/>
          </c:marker>
          <c:xVal>
            <c:numRef>
              <c:f>Prices!$C$4:$L$4</c:f>
              <c:numCache>
                <c:formatCode>General</c:formatCode>
                <c:ptCount val="10"/>
                <c:pt idx="0">
                  <c:v>2008.0</c:v>
                </c:pt>
                <c:pt idx="1">
                  <c:v>2009.0</c:v>
                </c:pt>
                <c:pt idx="2">
                  <c:v>2010.0</c:v>
                </c:pt>
                <c:pt idx="3">
                  <c:v>2011.0</c:v>
                </c:pt>
                <c:pt idx="4">
                  <c:v>2011.5</c:v>
                </c:pt>
                <c:pt idx="5">
                  <c:v>2012.0</c:v>
                </c:pt>
                <c:pt idx="6">
                  <c:v>2013.0</c:v>
                </c:pt>
                <c:pt idx="7">
                  <c:v>2014.0</c:v>
                </c:pt>
                <c:pt idx="8">
                  <c:v>2015.0</c:v>
                </c:pt>
                <c:pt idx="9">
                  <c:v>2015.5</c:v>
                </c:pt>
              </c:numCache>
            </c:numRef>
          </c:xVal>
          <c:yVal>
            <c:numRef>
              <c:f>Prices!$C$16:$L$16</c:f>
              <c:numCache>
                <c:formatCode>General</c:formatCode>
                <c:ptCount val="10"/>
                <c:pt idx="0">
                  <c:v>160.0</c:v>
                </c:pt>
                <c:pt idx="1">
                  <c:v>170.0</c:v>
                </c:pt>
                <c:pt idx="2">
                  <c:v>310.0</c:v>
                </c:pt>
                <c:pt idx="3">
                  <c:v>1600.0</c:v>
                </c:pt>
                <c:pt idx="4">
                  <c:v>1410.0</c:v>
                </c:pt>
                <c:pt idx="5">
                  <c:v>1010.0</c:v>
                </c:pt>
                <c:pt idx="6">
                  <c:v>465.0</c:v>
                </c:pt>
                <c:pt idx="7">
                  <c:v>340.0</c:v>
                </c:pt>
                <c:pt idx="8">
                  <c:v>340.0</c:v>
                </c:pt>
                <c:pt idx="9">
                  <c:v>235.0</c:v>
                </c:pt>
              </c:numCache>
            </c:numRef>
          </c:yVal>
          <c:smooth val="1"/>
          <c:extLst xmlns:c16r2="http://schemas.microsoft.com/office/drawing/2015/06/chart">
            <c:ext xmlns:c16="http://schemas.microsoft.com/office/drawing/2014/chart" uri="{C3380CC4-5D6E-409C-BE32-E72D297353CC}">
              <c16:uniqueId val="{00000002-8A30-4428-8651-B2274B546E0E}"/>
            </c:ext>
          </c:extLst>
        </c:ser>
        <c:dLbls>
          <c:showLegendKey val="0"/>
          <c:showVal val="0"/>
          <c:showCatName val="0"/>
          <c:showSerName val="0"/>
          <c:showPercent val="0"/>
          <c:showBubbleSize val="0"/>
        </c:dLbls>
        <c:axId val="-2096598400"/>
        <c:axId val="2082001120"/>
      </c:scatterChart>
      <c:valAx>
        <c:axId val="-2096598400"/>
        <c:scaling>
          <c:orientation val="minMax"/>
          <c:min val="200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82001120"/>
        <c:crosses val="autoZero"/>
        <c:crossBetween val="midCat"/>
      </c:valAx>
      <c:valAx>
        <c:axId val="2082001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a:t>Oxide Price ($/kg)</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6598400"/>
        <c:crosses val="autoZero"/>
        <c:crossBetween val="midCat"/>
      </c:valAx>
      <c:spPr>
        <a:noFill/>
        <a:ln>
          <a:solidFill>
            <a:sysClr val="windowText" lastClr="000000"/>
          </a:solid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0.52721</cdr:x>
      <cdr:y>0.33285</cdr:y>
    </cdr:from>
    <cdr:to>
      <cdr:x>0.74597</cdr:x>
      <cdr:y>0.47273</cdr:y>
    </cdr:to>
    <cdr:sp macro="" textlink="">
      <cdr:nvSpPr>
        <cdr:cNvPr id="2" name="TextBox 1"/>
        <cdr:cNvSpPr txBox="1"/>
      </cdr:nvSpPr>
      <cdr:spPr>
        <a:xfrm xmlns:a="http://schemas.openxmlformats.org/drawingml/2006/main">
          <a:off x="5175592" y="2142770"/>
          <a:ext cx="2147455" cy="9005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0.47429</cdr:x>
      <cdr:y>0.23869</cdr:y>
    </cdr:from>
    <cdr:to>
      <cdr:x>0.76008</cdr:x>
      <cdr:y>0.32352</cdr:y>
    </cdr:to>
    <cdr:sp macro="" textlink="">
      <cdr:nvSpPr>
        <cdr:cNvPr id="3" name="TextBox 2"/>
        <cdr:cNvSpPr txBox="1"/>
      </cdr:nvSpPr>
      <cdr:spPr>
        <a:xfrm xmlns:a="http://schemas.openxmlformats.org/drawingml/2006/main">
          <a:off x="3625807" y="1160177"/>
          <a:ext cx="2184780" cy="412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accent6"/>
              </a:solidFill>
              <a:latin typeface="Arial" panose="020B0604020202020204" pitchFamily="34" charset="0"/>
              <a:cs typeface="Arial" panose="020B0604020202020204" pitchFamily="34" charset="0"/>
            </a:rPr>
            <a:t>Neodymium</a:t>
          </a:r>
        </a:p>
      </cdr:txBody>
    </cdr:sp>
  </cdr:relSizeAnchor>
  <cdr:relSizeAnchor xmlns:cdr="http://schemas.openxmlformats.org/drawingml/2006/chartDrawing">
    <cdr:from>
      <cdr:x>0.67294</cdr:x>
      <cdr:y>0.75946</cdr:y>
    </cdr:from>
    <cdr:to>
      <cdr:x>0.95873</cdr:x>
      <cdr:y>0.83128</cdr:y>
    </cdr:to>
    <cdr:sp macro="" textlink="">
      <cdr:nvSpPr>
        <cdr:cNvPr id="4" name="TextBox 3"/>
        <cdr:cNvSpPr txBox="1"/>
      </cdr:nvSpPr>
      <cdr:spPr>
        <a:xfrm xmlns:a="http://schemas.openxmlformats.org/drawingml/2006/main">
          <a:off x="2551073" y="2007272"/>
          <a:ext cx="1083416" cy="1898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ysClr val="windowText" lastClr="000000"/>
              </a:solidFill>
              <a:latin typeface="Arial" panose="020B0604020202020204" pitchFamily="34" charset="0"/>
              <a:cs typeface="Arial" panose="020B0604020202020204" pitchFamily="34" charset="0"/>
            </a:rPr>
            <a:t>Yttrium</a:t>
          </a:r>
        </a:p>
      </cdr:txBody>
    </cdr:sp>
  </cdr:relSizeAnchor>
  <cdr:relSizeAnchor xmlns:cdr="http://schemas.openxmlformats.org/drawingml/2006/chartDrawing">
    <cdr:from>
      <cdr:x>0.32506</cdr:x>
      <cdr:y>0.80666</cdr:y>
    </cdr:from>
    <cdr:to>
      <cdr:x>0.61084</cdr:x>
      <cdr:y>0.88321</cdr:y>
    </cdr:to>
    <cdr:sp macro="" textlink="">
      <cdr:nvSpPr>
        <cdr:cNvPr id="5" name="TextBox 4"/>
        <cdr:cNvSpPr txBox="1"/>
      </cdr:nvSpPr>
      <cdr:spPr>
        <a:xfrm xmlns:a="http://schemas.openxmlformats.org/drawingml/2006/main">
          <a:off x="2484964" y="3920837"/>
          <a:ext cx="2184704" cy="3720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accent2"/>
              </a:solidFill>
              <a:latin typeface="Arial" panose="020B0604020202020204" pitchFamily="34" charset="0"/>
              <a:cs typeface="Arial" panose="020B0604020202020204" pitchFamily="34" charset="0"/>
            </a:rPr>
            <a:t>Lanthanum</a:t>
          </a:r>
        </a:p>
      </cdr:txBody>
    </cdr:sp>
  </cdr:relSizeAnchor>
  <cdr:relSizeAnchor xmlns:cdr="http://schemas.openxmlformats.org/drawingml/2006/chartDrawing">
    <cdr:from>
      <cdr:x>0.16383</cdr:x>
      <cdr:y>0.81521</cdr:y>
    </cdr:from>
    <cdr:to>
      <cdr:x>0.44962</cdr:x>
      <cdr:y>0.88542</cdr:y>
    </cdr:to>
    <cdr:sp macro="" textlink="">
      <cdr:nvSpPr>
        <cdr:cNvPr id="6" name="TextBox 5"/>
        <cdr:cNvSpPr txBox="1"/>
      </cdr:nvSpPr>
      <cdr:spPr>
        <a:xfrm xmlns:a="http://schemas.openxmlformats.org/drawingml/2006/main">
          <a:off x="621066" y="2154607"/>
          <a:ext cx="1083415" cy="185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accent5"/>
              </a:solidFill>
              <a:latin typeface="Arial" panose="020B0604020202020204" pitchFamily="34" charset="0"/>
              <a:cs typeface="Arial" panose="020B0604020202020204" pitchFamily="34" charset="0"/>
            </a:rPr>
            <a:t>Cerium</a:t>
          </a:r>
        </a:p>
      </cdr:txBody>
    </cdr:sp>
  </cdr:relSizeAnchor>
</c:userShapes>
</file>

<file path=ppt/drawings/drawing2.xml><?xml version="1.0" encoding="utf-8"?>
<c:userShapes xmlns:c="http://schemas.openxmlformats.org/drawingml/2006/chart">
  <cdr:relSizeAnchor xmlns:cdr="http://schemas.openxmlformats.org/drawingml/2006/chartDrawing">
    <cdr:from>
      <cdr:x>0.52721</cdr:x>
      <cdr:y>0.33285</cdr:y>
    </cdr:from>
    <cdr:to>
      <cdr:x>0.74597</cdr:x>
      <cdr:y>0.47273</cdr:y>
    </cdr:to>
    <cdr:sp macro="" textlink="">
      <cdr:nvSpPr>
        <cdr:cNvPr id="2" name="TextBox 1"/>
        <cdr:cNvSpPr txBox="1"/>
      </cdr:nvSpPr>
      <cdr:spPr>
        <a:xfrm xmlns:a="http://schemas.openxmlformats.org/drawingml/2006/main">
          <a:off x="5175592" y="2142770"/>
          <a:ext cx="2147455" cy="9005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0.37866</cdr:x>
      <cdr:y>0.78541</cdr:y>
    </cdr:from>
    <cdr:to>
      <cdr:x>0.66445</cdr:x>
      <cdr:y>0.89922</cdr:y>
    </cdr:to>
    <cdr:sp macro="" textlink="">
      <cdr:nvSpPr>
        <cdr:cNvPr id="3" name="TextBox 2"/>
        <cdr:cNvSpPr txBox="1"/>
      </cdr:nvSpPr>
      <cdr:spPr>
        <a:xfrm xmlns:a="http://schemas.openxmlformats.org/drawingml/2006/main">
          <a:off x="1503709" y="2114510"/>
          <a:ext cx="1134896" cy="3064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solidFill>
                <a:schemeClr val="accent6"/>
              </a:solidFill>
              <a:latin typeface="Arial" panose="020B0604020202020204" pitchFamily="34" charset="0"/>
              <a:cs typeface="Arial" panose="020B0604020202020204" pitchFamily="34" charset="0"/>
            </a:rPr>
            <a:t>Dysprosium</a:t>
          </a:r>
        </a:p>
      </cdr:txBody>
    </cdr:sp>
  </cdr:relSizeAnchor>
  <cdr:relSizeAnchor xmlns:cdr="http://schemas.openxmlformats.org/drawingml/2006/chartDrawing">
    <cdr:from>
      <cdr:x>0.52697</cdr:x>
      <cdr:y>0.28037</cdr:y>
    </cdr:from>
    <cdr:to>
      <cdr:x>0.81275</cdr:x>
      <cdr:y>0.37969</cdr:y>
    </cdr:to>
    <cdr:sp macro="" textlink="">
      <cdr:nvSpPr>
        <cdr:cNvPr id="5" name="TextBox 4"/>
        <cdr:cNvSpPr txBox="1"/>
      </cdr:nvSpPr>
      <cdr:spPr>
        <a:xfrm xmlns:a="http://schemas.openxmlformats.org/drawingml/2006/main">
          <a:off x="1972620" y="754830"/>
          <a:ext cx="1069767" cy="2673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solidFill>
                <a:schemeClr val="accent2"/>
              </a:solidFill>
              <a:latin typeface="Arial" panose="020B0604020202020204" pitchFamily="34" charset="0"/>
              <a:cs typeface="Arial" panose="020B0604020202020204" pitchFamily="34" charset="0"/>
            </a:rPr>
            <a:t>Europium</a:t>
          </a:r>
        </a:p>
      </cdr:txBody>
    </cdr:sp>
  </cdr:relSizeAnchor>
  <cdr:relSizeAnchor xmlns:cdr="http://schemas.openxmlformats.org/drawingml/2006/chartDrawing">
    <cdr:from>
      <cdr:x>0.18306</cdr:x>
      <cdr:y>0.73589</cdr:y>
    </cdr:from>
    <cdr:to>
      <cdr:x>0.46885</cdr:x>
      <cdr:y>0.82582</cdr:y>
    </cdr:to>
    <cdr:sp macro="" textlink="">
      <cdr:nvSpPr>
        <cdr:cNvPr id="6" name="TextBox 5"/>
        <cdr:cNvSpPr txBox="1"/>
      </cdr:nvSpPr>
      <cdr:spPr>
        <a:xfrm xmlns:a="http://schemas.openxmlformats.org/drawingml/2006/main">
          <a:off x="685255" y="1981200"/>
          <a:ext cx="1069805" cy="2421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solidFill>
                <a:schemeClr val="accent5"/>
              </a:solidFill>
              <a:latin typeface="Arial" panose="020B0604020202020204" pitchFamily="34" charset="0"/>
              <a:cs typeface="Arial" panose="020B0604020202020204" pitchFamily="34" charset="0"/>
            </a:rPr>
            <a:t>Terbium</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084BE5-ED73-4E74-9EC6-F07865388E21}" type="datetimeFigureOut">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39011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084BE5-ED73-4E74-9EC6-F07865388E21}" type="datetimeFigureOut">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280450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084BE5-ED73-4E74-9EC6-F07865388E21}" type="datetimeFigureOut">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84436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084BE5-ED73-4E74-9EC6-F07865388E21}" type="datetimeFigureOut">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33598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084BE5-ED73-4E74-9EC6-F07865388E21}" type="datetimeFigureOut">
              <a:rPr lang="en-US" smtClean="0"/>
              <a:t>5/12/16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209623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084BE5-ED73-4E74-9EC6-F07865388E21}" type="datetimeFigureOut">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127016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084BE5-ED73-4E74-9EC6-F07865388E21}" type="datetimeFigureOut">
              <a:rPr lang="en-US" smtClean="0"/>
              <a:t>5/12/16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245729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084BE5-ED73-4E74-9EC6-F07865388E21}" type="datetimeFigureOut">
              <a:rPr lang="en-US" smtClean="0"/>
              <a:t>5/12/16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3544148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84BE5-ED73-4E74-9EC6-F07865388E21}" type="datetimeFigureOut">
              <a:rPr lang="en-US" smtClean="0"/>
              <a:t>5/12/16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4163868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084BE5-ED73-4E74-9EC6-F07865388E21}" type="datetimeFigureOut">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188537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084BE5-ED73-4E74-9EC6-F07865388E21}" type="datetimeFigureOut">
              <a:rPr lang="en-US" smtClean="0"/>
              <a:t>5/12/16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65897-6C85-4874-8200-D7ACB77098EB}" type="slidenum">
              <a:rPr lang="en-US" smtClean="0"/>
              <a:t>‹#›</a:t>
            </a:fld>
            <a:endParaRPr lang="en-US"/>
          </a:p>
        </p:txBody>
      </p:sp>
    </p:spTree>
    <p:extLst>
      <p:ext uri="{BB962C8B-B14F-4D97-AF65-F5344CB8AC3E}">
        <p14:creationId xmlns:p14="http://schemas.microsoft.com/office/powerpoint/2010/main" val="40300035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84BE5-ED73-4E74-9EC6-F07865388E21}" type="datetimeFigureOut">
              <a:rPr lang="en-US" smtClean="0"/>
              <a:t>5/12/16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65897-6C85-4874-8200-D7ACB77098EB}" type="slidenum">
              <a:rPr lang="en-US" smtClean="0"/>
              <a:t>‹#›</a:t>
            </a:fld>
            <a:endParaRPr lang="en-US"/>
          </a:p>
        </p:txBody>
      </p:sp>
    </p:spTree>
    <p:extLst>
      <p:ext uri="{BB962C8B-B14F-4D97-AF65-F5344CB8AC3E}">
        <p14:creationId xmlns:p14="http://schemas.microsoft.com/office/powerpoint/2010/main" val="4229430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516835" y="225287"/>
            <a:ext cx="8242852" cy="3908762"/>
          </a:xfrm>
          <a:prstGeom prst="rect">
            <a:avLst/>
          </a:prstGeom>
          <a:noFill/>
        </p:spPr>
        <p:txBody>
          <a:bodyPr wrap="square" rtlCol="0">
            <a:spAutoFit/>
          </a:bodyPr>
          <a:lstStyle/>
          <a:p>
            <a:pPr algn="ctr"/>
            <a:r>
              <a:rPr lang="en-US" sz="3600" b="1" dirty="0" smtClean="0">
                <a:solidFill>
                  <a:srgbClr val="FFFF00"/>
                </a:solidFill>
                <a:effectLst>
                  <a:outerShdw blurRad="50800" dist="76200" dir="2700000" algn="tl" rotWithShape="0">
                    <a:prstClr val="black">
                      <a:alpha val="40000"/>
                    </a:prstClr>
                  </a:outerShdw>
                </a:effectLst>
                <a:latin typeface="Arial" charset="0"/>
                <a:ea typeface="Arial" charset="0"/>
                <a:cs typeface="Arial" charset="0"/>
              </a:rPr>
              <a:t>Kentucky Coal and Coal Combustion By-Products as Potential Sources of Rare Earth Elements</a:t>
            </a:r>
          </a:p>
          <a:p>
            <a:pPr algn="ctr"/>
            <a:endParaRPr lang="en-US" sz="3600" b="1" dirty="0">
              <a:solidFill>
                <a:srgbClr val="FFFF00"/>
              </a:solidFill>
              <a:effectLst>
                <a:outerShdw blurRad="50800" dist="76200" dir="2700000" algn="tl" rotWithShape="0">
                  <a:prstClr val="black">
                    <a:alpha val="40000"/>
                  </a:prstClr>
                </a:outerShdw>
              </a:effectLst>
              <a:latin typeface="Arial" charset="0"/>
              <a:ea typeface="Arial" charset="0"/>
              <a:cs typeface="Arial" charset="0"/>
            </a:endParaRPr>
          </a:p>
          <a:p>
            <a:pPr algn="ctr"/>
            <a:r>
              <a:rPr lang="en-US" sz="3200" b="1" dirty="0" smtClean="0">
                <a:solidFill>
                  <a:srgbClr val="66FFFF"/>
                </a:solidFill>
                <a:effectLst>
                  <a:outerShdw blurRad="50800" dist="76200" dir="2700000" algn="tl" rotWithShape="0">
                    <a:prstClr val="black">
                      <a:alpha val="40000"/>
                    </a:prstClr>
                  </a:outerShdw>
                </a:effectLst>
                <a:latin typeface="Arial" charset="0"/>
                <a:ea typeface="Arial" charset="0"/>
                <a:cs typeface="Arial" charset="0"/>
              </a:rPr>
              <a:t>Cortland </a:t>
            </a:r>
            <a:r>
              <a:rPr lang="en-US" sz="3200" b="1" dirty="0" err="1" smtClean="0">
                <a:solidFill>
                  <a:srgbClr val="66FFFF"/>
                </a:solidFill>
                <a:effectLst>
                  <a:outerShdw blurRad="50800" dist="76200" dir="2700000" algn="tl" rotWithShape="0">
                    <a:prstClr val="black">
                      <a:alpha val="40000"/>
                    </a:prstClr>
                  </a:outerShdw>
                </a:effectLst>
                <a:latin typeface="Arial" charset="0"/>
                <a:ea typeface="Arial" charset="0"/>
                <a:cs typeface="Arial" charset="0"/>
              </a:rPr>
              <a:t>Eble</a:t>
            </a:r>
            <a:endParaRPr lang="en-US" sz="3200" b="1" dirty="0" smtClean="0">
              <a:solidFill>
                <a:srgbClr val="66FFFF"/>
              </a:solidFill>
              <a:effectLst>
                <a:outerShdw blurRad="50800" dist="76200" dir="2700000" algn="tl" rotWithShape="0">
                  <a:prstClr val="black">
                    <a:alpha val="40000"/>
                  </a:prstClr>
                </a:outerShdw>
              </a:effectLst>
              <a:latin typeface="Arial" charset="0"/>
              <a:ea typeface="Arial" charset="0"/>
              <a:cs typeface="Arial" charset="0"/>
            </a:endParaRPr>
          </a:p>
          <a:p>
            <a:pPr algn="ctr"/>
            <a:endParaRPr lang="en-US" sz="2400" b="1" dirty="0" smtClean="0">
              <a:solidFill>
                <a:srgbClr val="66FFFF"/>
              </a:solidFill>
              <a:effectLst>
                <a:outerShdw blurRad="50800" dist="76200" dir="2700000" algn="tl" rotWithShape="0">
                  <a:prstClr val="black">
                    <a:alpha val="40000"/>
                  </a:prstClr>
                </a:outerShdw>
              </a:effectLst>
              <a:latin typeface="Arial" charset="0"/>
              <a:ea typeface="Arial" charset="0"/>
              <a:cs typeface="Arial" charset="0"/>
            </a:endParaRPr>
          </a:p>
          <a:p>
            <a:pPr algn="ctr"/>
            <a:r>
              <a:rPr lang="en-US" sz="2400" b="1" i="1" dirty="0" smtClean="0">
                <a:solidFill>
                  <a:srgbClr val="FFFF99"/>
                </a:solidFill>
                <a:effectLst>
                  <a:outerShdw blurRad="50800" dist="76200" dir="2700000" algn="tl" rotWithShape="0">
                    <a:prstClr val="black">
                      <a:alpha val="40000"/>
                    </a:prstClr>
                  </a:outerShdw>
                </a:effectLst>
                <a:latin typeface="Arial" charset="0"/>
                <a:ea typeface="Arial" charset="0"/>
                <a:cs typeface="Arial" charset="0"/>
              </a:rPr>
              <a:t>Kentucky Geological Survey</a:t>
            </a:r>
          </a:p>
          <a:p>
            <a:pPr algn="ctr"/>
            <a:r>
              <a:rPr lang="en-US" sz="2400" b="1" i="1" dirty="0" smtClean="0">
                <a:solidFill>
                  <a:srgbClr val="FFFF99"/>
                </a:solidFill>
                <a:effectLst>
                  <a:outerShdw blurRad="50800" dist="76200" dir="2700000" algn="tl" rotWithShape="0">
                    <a:prstClr val="black">
                      <a:alpha val="40000"/>
                    </a:prstClr>
                  </a:outerShdw>
                </a:effectLst>
                <a:latin typeface="Arial" charset="0"/>
                <a:ea typeface="Arial" charset="0"/>
                <a:cs typeface="Arial" charset="0"/>
              </a:rPr>
              <a:t>University of Kentucky</a:t>
            </a:r>
            <a:endParaRPr lang="en-US" sz="2400" b="1" i="1" dirty="0">
              <a:solidFill>
                <a:srgbClr val="FFFF99"/>
              </a:solidFill>
              <a:effectLst>
                <a:outerShdw blurRad="50800" dist="76200" dir="2700000" algn="tl" rotWithShape="0">
                  <a:prstClr val="black">
                    <a:alpha val="40000"/>
                  </a:prstClr>
                </a:outerShdw>
              </a:effectLst>
              <a:latin typeface="Arial" charset="0"/>
              <a:ea typeface="Arial" charset="0"/>
              <a:cs typeface="Arial" charset="0"/>
            </a:endParaRPr>
          </a:p>
        </p:txBody>
      </p:sp>
      <p:sp>
        <p:nvSpPr>
          <p:cNvPr id="3" name="TextBox 2"/>
          <p:cNvSpPr txBox="1"/>
          <p:nvPr/>
        </p:nvSpPr>
        <p:spPr>
          <a:xfrm>
            <a:off x="133942" y="6408965"/>
            <a:ext cx="6682214" cy="369332"/>
          </a:xfrm>
          <a:prstGeom prst="rect">
            <a:avLst/>
          </a:prstGeom>
          <a:noFill/>
        </p:spPr>
        <p:txBody>
          <a:bodyPr wrap="none" rtlCol="0">
            <a:spAutoFit/>
          </a:bodyPr>
          <a:lstStyle/>
          <a:p>
            <a:r>
              <a:rPr lang="en-US" b="1" i="1" dirty="0" smtClean="0">
                <a:solidFill>
                  <a:srgbClr val="FFC000"/>
                </a:solidFill>
                <a:latin typeface="Arial" charset="0"/>
                <a:ea typeface="Arial" charset="0"/>
                <a:cs typeface="Arial" charset="0"/>
              </a:rPr>
              <a:t>Kentucky Geological Survey Annual Meeting - 13 May, 2016</a:t>
            </a:r>
            <a:endParaRPr lang="en-US" b="1" i="1" dirty="0">
              <a:solidFill>
                <a:srgbClr val="FFC000"/>
              </a:solidFill>
              <a:latin typeface="Arial" charset="0"/>
              <a:ea typeface="Arial" charset="0"/>
              <a:cs typeface="Arial" charset="0"/>
            </a:endParaRPr>
          </a:p>
        </p:txBody>
      </p:sp>
      <p:pic>
        <p:nvPicPr>
          <p:cNvPr id="4" name="Picture 3"/>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61585" y="6408965"/>
            <a:ext cx="1562534" cy="338536"/>
          </a:xfrm>
          <a:prstGeom prst="rect">
            <a:avLst/>
          </a:prstGeom>
          <a:ln>
            <a:solidFill>
              <a:srgbClr val="0000CC"/>
            </a:solidFill>
          </a:ln>
        </p:spPr>
      </p:pic>
    </p:spTree>
    <p:extLst>
      <p:ext uri="{BB962C8B-B14F-4D97-AF65-F5344CB8AC3E}">
        <p14:creationId xmlns:p14="http://schemas.microsoft.com/office/powerpoint/2010/main" val="23516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262" y="0"/>
            <a:ext cx="8245366" cy="6740307"/>
          </a:xfrm>
          <a:prstGeom prst="rect">
            <a:avLst/>
          </a:prstGeom>
        </p:spPr>
        <p:txBody>
          <a:bodyPr wrap="square">
            <a:spAutoFit/>
          </a:bodyPr>
          <a:lstStyle/>
          <a:p>
            <a:pPr algn="ctr"/>
            <a:r>
              <a:rPr lang="en-US" sz="3600" b="1" i="0" u="none" strike="noStrike" baseline="0" dirty="0" smtClean="0">
                <a:solidFill>
                  <a:srgbClr val="FFFF00"/>
                </a:solidFill>
                <a:latin typeface="Arial" panose="020B0604020202020204" pitchFamily="34" charset="0"/>
                <a:cs typeface="Arial" panose="020B0604020202020204" pitchFamily="34" charset="0"/>
              </a:rPr>
              <a:t>REE Applications</a:t>
            </a:r>
          </a:p>
          <a:p>
            <a:pPr algn="ctr"/>
            <a:endParaRPr lang="en-US" sz="1200" b="1" dirty="0">
              <a:solidFill>
                <a:srgbClr val="FFFF00"/>
              </a:solidFill>
              <a:latin typeface="Arial" panose="020B0604020202020204" pitchFamily="34" charset="0"/>
              <a:cs typeface="Arial" panose="020B0604020202020204" pitchFamily="34" charset="0"/>
            </a:endParaRPr>
          </a:p>
          <a:p>
            <a:r>
              <a:rPr lang="en-US" sz="2400" b="1" i="0" u="none" strike="noStrike" baseline="0" dirty="0" smtClean="0">
                <a:solidFill>
                  <a:srgbClr val="FFFF99"/>
                </a:solidFill>
                <a:latin typeface="Arial" panose="020B0604020202020204" pitchFamily="34" charset="0"/>
                <a:cs typeface="Arial" panose="020B0604020202020204" pitchFamily="34" charset="0"/>
              </a:rPr>
              <a:t>Magnets</a:t>
            </a:r>
            <a:r>
              <a:rPr lang="en-US" b="0" i="0" u="none" strike="noStrike" baseline="0" dirty="0" smtClean="0">
                <a:solidFill>
                  <a:srgbClr val="66FFFF"/>
                </a:solidFill>
                <a:latin typeface="Arial" panose="020B0604020202020204" pitchFamily="34" charset="0"/>
                <a:cs typeface="Arial" panose="020B0604020202020204" pitchFamily="34" charset="0"/>
              </a:rPr>
              <a:t> </a:t>
            </a:r>
            <a:r>
              <a:rPr lang="en-US" sz="2400" dirty="0" smtClean="0">
                <a:solidFill>
                  <a:srgbClr val="66FFFF"/>
                </a:solidFill>
                <a:latin typeface="Arial" panose="020B0604020202020204" pitchFamily="34" charset="0"/>
                <a:cs typeface="Arial" panose="020B0604020202020204" pitchFamily="34" charset="0"/>
              </a:rPr>
              <a:t>- </a:t>
            </a:r>
            <a:r>
              <a:rPr lang="en-US" sz="2000" dirty="0" smtClean="0">
                <a:solidFill>
                  <a:srgbClr val="66FFFF"/>
                </a:solidFill>
                <a:latin typeface="Arial" panose="020B0604020202020204" pitchFamily="34" charset="0"/>
                <a:cs typeface="Arial" panose="020B0604020202020204" pitchFamily="34" charset="0"/>
              </a:rPr>
              <a:t>Small</a:t>
            </a:r>
            <a:r>
              <a:rPr lang="en-US" sz="2000" dirty="0">
                <a:solidFill>
                  <a:srgbClr val="66FFFF"/>
                </a:solidFill>
                <a:latin typeface="Arial" panose="020B0604020202020204" pitchFamily="34" charset="0"/>
                <a:cs typeface="Arial" panose="020B0604020202020204" pitchFamily="34" charset="0"/>
              </a:rPr>
              <a:t>, lightweight, high-strength REE magnets have allowed miniaturization of numerous electrical and electronic components </a:t>
            </a:r>
            <a:r>
              <a:rPr lang="en-US" sz="2000" dirty="0" smtClean="0">
                <a:solidFill>
                  <a:srgbClr val="66FFFF"/>
                </a:solidFill>
                <a:latin typeface="Arial" panose="020B0604020202020204" pitchFamily="34" charset="0"/>
                <a:cs typeface="Arial" panose="020B0604020202020204" pitchFamily="34" charset="0"/>
              </a:rPr>
              <a:t>Many </a:t>
            </a:r>
            <a:r>
              <a:rPr lang="en-US" sz="2000" dirty="0">
                <a:solidFill>
                  <a:srgbClr val="66FFFF"/>
                </a:solidFill>
                <a:latin typeface="Arial" panose="020B0604020202020204" pitchFamily="34" charset="0"/>
                <a:cs typeface="Arial" panose="020B0604020202020204" pitchFamily="34" charset="0"/>
              </a:rPr>
              <a:t>recent technological </a:t>
            </a:r>
            <a:r>
              <a:rPr lang="en-US" sz="2000" dirty="0" smtClean="0">
                <a:solidFill>
                  <a:srgbClr val="66FFFF"/>
                </a:solidFill>
                <a:latin typeface="Arial" panose="020B0604020202020204" pitchFamily="34" charset="0"/>
                <a:cs typeface="Arial" panose="020B0604020202020204" pitchFamily="34" charset="0"/>
              </a:rPr>
              <a:t>innovations (e.g., portable </a:t>
            </a:r>
            <a:r>
              <a:rPr lang="en-US" sz="2000" dirty="0">
                <a:solidFill>
                  <a:srgbClr val="66FFFF"/>
                </a:solidFill>
                <a:latin typeface="Arial" panose="020B0604020202020204" pitchFamily="34" charset="0"/>
                <a:cs typeface="Arial" panose="020B0604020202020204" pitchFamily="34" charset="0"/>
              </a:rPr>
              <a:t>disk </a:t>
            </a:r>
            <a:r>
              <a:rPr lang="en-US" sz="2000" dirty="0" smtClean="0">
                <a:solidFill>
                  <a:srgbClr val="66FFFF"/>
                </a:solidFill>
                <a:latin typeface="Arial" panose="020B0604020202020204" pitchFamily="34" charset="0"/>
                <a:cs typeface="Arial" panose="020B0604020202020204" pitchFamily="34" charset="0"/>
              </a:rPr>
              <a:t>drives, DVD drives, cell phones), </a:t>
            </a:r>
            <a:r>
              <a:rPr lang="en-US" sz="2000" dirty="0">
                <a:solidFill>
                  <a:srgbClr val="66FFFF"/>
                </a:solidFill>
                <a:latin typeface="Arial" panose="020B0604020202020204" pitchFamily="34" charset="0"/>
                <a:cs typeface="Arial" panose="020B0604020202020204" pitchFamily="34" charset="0"/>
              </a:rPr>
              <a:t>would not be </a:t>
            </a:r>
            <a:r>
              <a:rPr lang="en-US" sz="2000" dirty="0" smtClean="0">
                <a:solidFill>
                  <a:srgbClr val="66FFFF"/>
                </a:solidFill>
                <a:latin typeface="Arial" panose="020B0604020202020204" pitchFamily="34" charset="0"/>
                <a:cs typeface="Arial" panose="020B0604020202020204" pitchFamily="34" charset="0"/>
              </a:rPr>
              <a:t>possible without </a:t>
            </a:r>
            <a:r>
              <a:rPr lang="en-US" sz="2000" dirty="0">
                <a:solidFill>
                  <a:srgbClr val="66FFFF"/>
                </a:solidFill>
                <a:latin typeface="Arial" panose="020B0604020202020204" pitchFamily="34" charset="0"/>
                <a:cs typeface="Arial" panose="020B0604020202020204" pitchFamily="34" charset="0"/>
              </a:rPr>
              <a:t>REE magnets</a:t>
            </a:r>
            <a:r>
              <a:rPr lang="en-US" sz="2000" dirty="0" smtClean="0">
                <a:solidFill>
                  <a:srgbClr val="66FFFF"/>
                </a:solidFill>
                <a:latin typeface="Arial" panose="020B0604020202020204" pitchFamily="34" charset="0"/>
                <a:cs typeface="Arial" panose="020B0604020202020204" pitchFamily="34" charset="0"/>
              </a:rPr>
              <a:t>.</a:t>
            </a:r>
          </a:p>
          <a:p>
            <a:endParaRPr lang="en-US" sz="2200" b="1" i="0" u="none" strike="noStrike" baseline="0" dirty="0">
              <a:solidFill>
                <a:srgbClr val="66FFFF"/>
              </a:solidFill>
              <a:latin typeface="Arial" panose="020B0604020202020204" pitchFamily="34" charset="0"/>
              <a:cs typeface="Arial" panose="020B0604020202020204" pitchFamily="34" charset="0"/>
            </a:endParaRPr>
          </a:p>
          <a:p>
            <a:r>
              <a:rPr lang="en-US" sz="2400" b="1" i="0" u="none" strike="noStrike" baseline="0" dirty="0" smtClean="0">
                <a:solidFill>
                  <a:srgbClr val="FFFF99"/>
                </a:solidFill>
                <a:latin typeface="Arial" panose="020B0604020202020204" pitchFamily="34" charset="0"/>
                <a:cs typeface="Arial" panose="020B0604020202020204" pitchFamily="34" charset="0"/>
              </a:rPr>
              <a:t>Refrigeration</a:t>
            </a:r>
            <a:r>
              <a:rPr lang="en-US" sz="2200" b="1" i="0" u="none" strike="noStrike" baseline="0" dirty="0" smtClean="0">
                <a:solidFill>
                  <a:srgbClr val="66FFFF"/>
                </a:solidFill>
                <a:latin typeface="Arial" panose="020B0604020202020204" pitchFamily="34" charset="0"/>
                <a:cs typeface="Arial" panose="020B0604020202020204" pitchFamily="34" charset="0"/>
              </a:rPr>
              <a:t> - </a:t>
            </a:r>
            <a:r>
              <a:rPr lang="en-US" sz="2000" dirty="0">
                <a:solidFill>
                  <a:srgbClr val="66FFFF"/>
                </a:solidFill>
                <a:latin typeface="Arial" panose="020B0604020202020204" pitchFamily="34" charset="0"/>
                <a:cs typeface="Arial" panose="020B0604020202020204" pitchFamily="34" charset="0"/>
              </a:rPr>
              <a:t>Magnetic refrigeration is considerably more efficient than gas-compression </a:t>
            </a:r>
            <a:r>
              <a:rPr lang="en-US" sz="2000" dirty="0" smtClean="0">
                <a:solidFill>
                  <a:srgbClr val="66FFFF"/>
                </a:solidFill>
                <a:latin typeface="Arial" panose="020B0604020202020204" pitchFamily="34" charset="0"/>
                <a:cs typeface="Arial" panose="020B0604020202020204" pitchFamily="34" charset="0"/>
              </a:rPr>
              <a:t>refrigeration. In addition, they do not </a:t>
            </a:r>
            <a:r>
              <a:rPr lang="en-US" sz="2000" dirty="0">
                <a:solidFill>
                  <a:srgbClr val="66FFFF"/>
                </a:solidFill>
                <a:latin typeface="Arial" panose="020B0604020202020204" pitchFamily="34" charset="0"/>
                <a:cs typeface="Arial" panose="020B0604020202020204" pitchFamily="34" charset="0"/>
              </a:rPr>
              <a:t>require refrigerants that are flammable or toxic, deplete the Earth’s ozone layer, or contribute to global warming. </a:t>
            </a:r>
            <a:endParaRPr lang="en-US" sz="2000" b="1" i="0" u="none" strike="noStrike" baseline="0" dirty="0" smtClean="0">
              <a:solidFill>
                <a:srgbClr val="66FFFF"/>
              </a:solidFill>
              <a:latin typeface="Arial" panose="020B0604020202020204" pitchFamily="34" charset="0"/>
              <a:cs typeface="Arial" panose="020B0604020202020204" pitchFamily="34" charset="0"/>
            </a:endParaRPr>
          </a:p>
          <a:p>
            <a:endParaRPr lang="en-US" sz="2200" b="1" dirty="0">
              <a:solidFill>
                <a:srgbClr val="66FFFF"/>
              </a:solidFill>
              <a:latin typeface="Arial" panose="020B0604020202020204" pitchFamily="34" charset="0"/>
              <a:cs typeface="Arial" panose="020B0604020202020204" pitchFamily="34" charset="0"/>
            </a:endParaRPr>
          </a:p>
          <a:p>
            <a:r>
              <a:rPr lang="en-US" sz="2400" b="1" i="0" u="none" strike="noStrike" baseline="0" dirty="0" smtClean="0">
                <a:solidFill>
                  <a:srgbClr val="FFFF99"/>
                </a:solidFill>
                <a:latin typeface="Arial" panose="020B0604020202020204" pitchFamily="34" charset="0"/>
                <a:cs typeface="Arial" panose="020B0604020202020204" pitchFamily="34" charset="0"/>
              </a:rPr>
              <a:t>Europium (</a:t>
            </a:r>
            <a:r>
              <a:rPr lang="en-US" sz="2400" b="1" i="0" u="none" strike="noStrike" baseline="0" dirty="0" err="1" smtClean="0">
                <a:solidFill>
                  <a:srgbClr val="FFFF99"/>
                </a:solidFill>
                <a:latin typeface="Arial" panose="020B0604020202020204" pitchFamily="34" charset="0"/>
                <a:cs typeface="Arial" panose="020B0604020202020204" pitchFamily="34" charset="0"/>
              </a:rPr>
              <a:t>Eu</a:t>
            </a:r>
            <a:r>
              <a:rPr lang="en-US" sz="2400" b="1" i="0" u="none" strike="noStrike" baseline="0" dirty="0" smtClean="0">
                <a:solidFill>
                  <a:srgbClr val="FFFF99"/>
                </a:solidFill>
                <a:latin typeface="Arial" panose="020B0604020202020204" pitchFamily="34" charset="0"/>
                <a:cs typeface="Arial" panose="020B0604020202020204" pitchFamily="34" charset="0"/>
              </a:rPr>
              <a:t>) </a:t>
            </a:r>
            <a:r>
              <a:rPr lang="en-US" sz="2400" b="1" i="0" u="none" strike="noStrike" baseline="0" dirty="0" smtClean="0">
                <a:solidFill>
                  <a:srgbClr val="66FFFF"/>
                </a:solidFill>
                <a:latin typeface="Arial" panose="020B0604020202020204" pitchFamily="34" charset="0"/>
                <a:cs typeface="Arial" panose="020B0604020202020204" pitchFamily="34" charset="0"/>
              </a:rPr>
              <a:t>-</a:t>
            </a:r>
            <a:r>
              <a:rPr lang="en-US" sz="2400" b="1" i="0" u="none" strike="noStrike" baseline="0" dirty="0" smtClean="0">
                <a:solidFill>
                  <a:srgbClr val="FFFF99"/>
                </a:solidFill>
                <a:latin typeface="Arial" panose="020B0604020202020204" pitchFamily="34" charset="0"/>
                <a:cs typeface="Arial" panose="020B0604020202020204" pitchFamily="34" charset="0"/>
              </a:rPr>
              <a:t> </a:t>
            </a:r>
            <a:r>
              <a:rPr lang="en-US" sz="2000" b="0" i="0" u="none" strike="noStrike" baseline="0" dirty="0" smtClean="0">
                <a:solidFill>
                  <a:srgbClr val="66FFFF"/>
                </a:solidFill>
                <a:latin typeface="Arial" panose="020B0604020202020204" pitchFamily="34" charset="0"/>
                <a:cs typeface="Arial" panose="020B0604020202020204" pitchFamily="34" charset="0"/>
              </a:rPr>
              <a:t>color cathode-ray tubes and liquid-crystal displays used in </a:t>
            </a:r>
            <a:r>
              <a:rPr lang="en-US" sz="2000" dirty="0">
                <a:solidFill>
                  <a:srgbClr val="66FFFF"/>
                </a:solidFill>
                <a:latin typeface="Arial" panose="020B0604020202020204" pitchFamily="34" charset="0"/>
                <a:cs typeface="Arial" panose="020B0604020202020204" pitchFamily="34" charset="0"/>
              </a:rPr>
              <a:t>color </a:t>
            </a:r>
            <a:r>
              <a:rPr lang="en-US" sz="2000" dirty="0" smtClean="0">
                <a:solidFill>
                  <a:srgbClr val="66FFFF"/>
                </a:solidFill>
                <a:latin typeface="Arial" panose="020B0604020202020204" pitchFamily="34" charset="0"/>
                <a:cs typeface="Arial" panose="020B0604020202020204" pitchFamily="34" charset="0"/>
              </a:rPr>
              <a:t>televisions and computer </a:t>
            </a:r>
            <a:r>
              <a:rPr lang="en-US" sz="2000" b="0" i="0" u="none" strike="noStrike" baseline="0" dirty="0" smtClean="0">
                <a:solidFill>
                  <a:srgbClr val="66FFFF"/>
                </a:solidFill>
                <a:latin typeface="Arial" panose="020B0604020202020204" pitchFamily="34" charset="0"/>
                <a:cs typeface="Arial" panose="020B0604020202020204" pitchFamily="34" charset="0"/>
              </a:rPr>
              <a:t>monitors.</a:t>
            </a:r>
          </a:p>
          <a:p>
            <a:endParaRPr lang="en-US" sz="2400"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Erbium (</a:t>
            </a:r>
            <a:r>
              <a:rPr lang="en-US" sz="2400" b="1" dirty="0" err="1" smtClean="0">
                <a:solidFill>
                  <a:srgbClr val="FFFF99"/>
                </a:solidFill>
                <a:latin typeface="Arial" panose="020B0604020202020204" pitchFamily="34" charset="0"/>
                <a:cs typeface="Arial" panose="020B0604020202020204" pitchFamily="34" charset="0"/>
              </a:rPr>
              <a:t>Er</a:t>
            </a:r>
            <a:r>
              <a:rPr lang="en-US" sz="2400" b="1" dirty="0" smtClean="0">
                <a:solidFill>
                  <a:srgbClr val="FFFF99"/>
                </a:solidFill>
                <a:latin typeface="Arial" panose="020B0604020202020204" pitchFamily="34" charset="0"/>
                <a:cs typeface="Arial" panose="020B0604020202020204" pitchFamily="34" charset="0"/>
              </a:rPr>
              <a:t>)</a:t>
            </a:r>
            <a:r>
              <a:rPr lang="en-US" sz="2400" dirty="0" smtClean="0">
                <a:solidFill>
                  <a:srgbClr val="66FFFF"/>
                </a:solidFill>
                <a:latin typeface="Arial" panose="020B0604020202020204" pitchFamily="34" charset="0"/>
                <a:cs typeface="Arial" panose="020B0604020202020204" pitchFamily="34" charset="0"/>
              </a:rPr>
              <a:t> - </a:t>
            </a:r>
            <a:r>
              <a:rPr lang="en-US" sz="2000" dirty="0" smtClean="0">
                <a:solidFill>
                  <a:srgbClr val="66FFFF"/>
                </a:solidFill>
                <a:latin typeface="Arial" panose="020B0604020202020204" pitchFamily="34" charset="0"/>
                <a:cs typeface="Arial" panose="020B0604020202020204" pitchFamily="34" charset="0"/>
              </a:rPr>
              <a:t>Fiber-optic </a:t>
            </a:r>
            <a:r>
              <a:rPr lang="en-US" sz="2000" dirty="0">
                <a:solidFill>
                  <a:srgbClr val="66FFFF"/>
                </a:solidFill>
                <a:latin typeface="Arial" panose="020B0604020202020204" pitchFamily="34" charset="0"/>
                <a:cs typeface="Arial" panose="020B0604020202020204" pitchFamily="34" charset="0"/>
              </a:rPr>
              <a:t>telecommunication cables </a:t>
            </a:r>
            <a:r>
              <a:rPr lang="en-US" sz="2000" dirty="0" smtClean="0">
                <a:solidFill>
                  <a:srgbClr val="66FFFF"/>
                </a:solidFill>
                <a:latin typeface="Arial" panose="020B0604020202020204" pitchFamily="34" charset="0"/>
                <a:cs typeface="Arial" panose="020B0604020202020204" pitchFamily="34" charset="0"/>
              </a:rPr>
              <a:t>can </a:t>
            </a:r>
            <a:r>
              <a:rPr lang="en-US" sz="2000" dirty="0">
                <a:solidFill>
                  <a:srgbClr val="66FFFF"/>
                </a:solidFill>
                <a:latin typeface="Arial" panose="020B0604020202020204" pitchFamily="34" charset="0"/>
                <a:cs typeface="Arial" panose="020B0604020202020204" pitchFamily="34" charset="0"/>
              </a:rPr>
              <a:t>transmit signals over long </a:t>
            </a:r>
            <a:r>
              <a:rPr lang="en-US" sz="2000" dirty="0" smtClean="0">
                <a:solidFill>
                  <a:srgbClr val="66FFFF"/>
                </a:solidFill>
                <a:latin typeface="Arial" panose="020B0604020202020204" pitchFamily="34" charset="0"/>
                <a:cs typeface="Arial" panose="020B0604020202020204" pitchFamily="34" charset="0"/>
              </a:rPr>
              <a:t>distances with greater bandwidths, </a:t>
            </a:r>
            <a:r>
              <a:rPr lang="en-US" sz="2000" dirty="0">
                <a:solidFill>
                  <a:srgbClr val="66FFFF"/>
                </a:solidFill>
                <a:latin typeface="Arial" panose="020B0604020202020204" pitchFamily="34" charset="0"/>
                <a:cs typeface="Arial" panose="020B0604020202020204" pitchFamily="34" charset="0"/>
              </a:rPr>
              <a:t>because they incorporate periodically spaced lengths of </a:t>
            </a:r>
            <a:r>
              <a:rPr lang="en-US" sz="2000" dirty="0" smtClean="0">
                <a:solidFill>
                  <a:srgbClr val="66FFFF"/>
                </a:solidFill>
                <a:latin typeface="Arial" panose="020B0604020202020204" pitchFamily="34" charset="0"/>
                <a:cs typeface="Arial" panose="020B0604020202020204" pitchFamily="34" charset="0"/>
              </a:rPr>
              <a:t>erbium-enhanced fiber </a:t>
            </a:r>
            <a:r>
              <a:rPr lang="en-US" sz="2000" dirty="0">
                <a:solidFill>
                  <a:srgbClr val="66FFFF"/>
                </a:solidFill>
                <a:latin typeface="Arial" panose="020B0604020202020204" pitchFamily="34" charset="0"/>
                <a:cs typeface="Arial" panose="020B0604020202020204" pitchFamily="34" charset="0"/>
              </a:rPr>
              <a:t>that function as laser amplifiers. </a:t>
            </a:r>
          </a:p>
        </p:txBody>
      </p:sp>
      <p:pic>
        <p:nvPicPr>
          <p:cNvPr id="3" name="Picture 2"/>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266260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6296" y="0"/>
            <a:ext cx="4467890" cy="646331"/>
          </a:xfrm>
          <a:prstGeom prst="rect">
            <a:avLst/>
          </a:prstGeom>
          <a:noFill/>
        </p:spPr>
        <p:txBody>
          <a:bodyPr wrap="none" rtlCol="0">
            <a:spAutoFit/>
          </a:bodyPr>
          <a:lstStyle/>
          <a:p>
            <a:r>
              <a:rPr lang="en-US" sz="3600" b="1" dirty="0" smtClean="0">
                <a:solidFill>
                  <a:srgbClr val="FFFF00"/>
                </a:solidFill>
                <a:latin typeface="Arial" panose="020B0604020202020204" pitchFamily="34" charset="0"/>
                <a:cs typeface="Arial" panose="020B0604020202020204" pitchFamily="34" charset="0"/>
              </a:rPr>
              <a:t>KGS REE Research</a:t>
            </a:r>
            <a:endParaRPr lang="en-US" sz="3600" b="1"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378372" y="818610"/>
            <a:ext cx="8623738" cy="5478423"/>
          </a:xfrm>
          <a:prstGeom prst="rect">
            <a:avLst/>
          </a:prstGeom>
          <a:noFill/>
        </p:spPr>
        <p:txBody>
          <a:bodyPr wrap="square" rtlCol="0">
            <a:spAutoFit/>
          </a:bodyPr>
          <a:lstStyle/>
          <a:p>
            <a:r>
              <a:rPr lang="en-US" sz="2400" b="1" dirty="0" smtClean="0">
                <a:solidFill>
                  <a:srgbClr val="FFFF99"/>
                </a:solidFill>
                <a:latin typeface="Arial" panose="020B0604020202020204" pitchFamily="34" charset="0"/>
                <a:cs typeface="Arial" panose="020B0604020202020204" pitchFamily="34" charset="0"/>
              </a:rPr>
              <a:t>July – October, 2014 </a:t>
            </a:r>
            <a:r>
              <a:rPr lang="en-US" sz="2400" b="1" dirty="0" smtClean="0">
                <a:solidFill>
                  <a:srgbClr val="66FFFF"/>
                </a:solidFill>
                <a:latin typeface="Arial" panose="020B0604020202020204" pitchFamily="34" charset="0"/>
                <a:cs typeface="Arial" panose="020B0604020202020204" pitchFamily="34" charset="0"/>
              </a:rPr>
              <a:t>-</a:t>
            </a:r>
            <a:r>
              <a:rPr lang="en-US" sz="2400" b="1" dirty="0" smtClean="0">
                <a:solidFill>
                  <a:srgbClr val="FFFF99"/>
                </a:solidFill>
                <a:latin typeface="Arial" panose="020B0604020202020204" pitchFamily="34" charset="0"/>
                <a:cs typeface="Arial" panose="020B0604020202020204" pitchFamily="34" charset="0"/>
              </a:rPr>
              <a:t> </a:t>
            </a:r>
            <a:r>
              <a:rPr lang="en-US" sz="2000" dirty="0" smtClean="0">
                <a:solidFill>
                  <a:srgbClr val="66FFFF"/>
                </a:solidFill>
                <a:latin typeface="Arial" panose="020B0604020202020204" pitchFamily="34" charset="0"/>
                <a:cs typeface="Arial" panose="020B0604020202020204" pitchFamily="34" charset="0"/>
              </a:rPr>
              <a:t>With USDOE funding, stimulated and secured by U.S. Congressman Hal Rodgers (representing Kentucky’s 5</a:t>
            </a:r>
            <a:r>
              <a:rPr lang="en-US" sz="2000" baseline="30000" dirty="0" smtClean="0">
                <a:solidFill>
                  <a:srgbClr val="66FFFF"/>
                </a:solidFill>
                <a:latin typeface="Arial" panose="020B0604020202020204" pitchFamily="34" charset="0"/>
                <a:cs typeface="Arial" panose="020B0604020202020204" pitchFamily="34" charset="0"/>
              </a:rPr>
              <a:t>th</a:t>
            </a:r>
            <a:r>
              <a:rPr lang="en-US" sz="2000" dirty="0" smtClean="0">
                <a:solidFill>
                  <a:srgbClr val="66FFFF"/>
                </a:solidFill>
                <a:latin typeface="Arial" panose="020B0604020202020204" pitchFamily="34" charset="0"/>
                <a:cs typeface="Arial" panose="020B0604020202020204" pitchFamily="34" charset="0"/>
              </a:rPr>
              <a:t> District), 150 coal samples were assembled from existing collections, and sent to LTI, a USDOE contractor, for trace element analysis. Samples were chosen to best represent the Central Appalachian and Illinois Basins. Additional samples were obtained from Alabama, Mississippi and Texas to cover the southern Appalachians and Gulf Coast.</a:t>
            </a:r>
          </a:p>
          <a:p>
            <a:endParaRPr lang="en-US" dirty="0">
              <a:solidFill>
                <a:srgbClr val="FFFF99"/>
              </a:solidFill>
              <a:latin typeface="Arial" panose="020B0604020202020204" pitchFamily="34" charset="0"/>
              <a:cs typeface="Arial" panose="020B0604020202020204" pitchFamily="34" charset="0"/>
            </a:endParaRPr>
          </a:p>
          <a:p>
            <a:r>
              <a:rPr lang="en-US" sz="2000" dirty="0" smtClean="0">
                <a:solidFill>
                  <a:srgbClr val="66FFFF"/>
                </a:solidFill>
                <a:latin typeface="Arial" panose="020B0604020202020204" pitchFamily="34" charset="0"/>
                <a:cs typeface="Arial" panose="020B0604020202020204" pitchFamily="34" charset="0"/>
              </a:rPr>
              <a:t>Approximately 1,300 samples were also collected from active mines, preparation plants, and coal-fired power plants. These samples were analyzed for REE content by the KGS in 2.5 months!!</a:t>
            </a:r>
          </a:p>
          <a:p>
            <a:endParaRPr lang="en-US"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November, 2014 – January, 2015 </a:t>
            </a:r>
            <a:r>
              <a:rPr lang="en-US" sz="2000" dirty="0" smtClean="0">
                <a:solidFill>
                  <a:srgbClr val="66FFFF"/>
                </a:solidFill>
                <a:latin typeface="Arial" panose="020B0604020202020204" pitchFamily="34" charset="0"/>
                <a:cs typeface="Arial" panose="020B0604020202020204" pitchFamily="34" charset="0"/>
              </a:rPr>
              <a:t>– A final report is assembled by LTI, </a:t>
            </a:r>
            <a:r>
              <a:rPr lang="en-US" sz="2000" dirty="0" smtClean="0">
                <a:solidFill>
                  <a:srgbClr val="66FFFF"/>
                </a:solidFill>
                <a:latin typeface="Arial" panose="020B0604020202020204" pitchFamily="34" charset="0"/>
                <a:cs typeface="Arial" panose="020B0604020202020204" pitchFamily="34" charset="0"/>
              </a:rPr>
              <a:t>forwarded </a:t>
            </a:r>
            <a:r>
              <a:rPr lang="en-US" sz="2000" dirty="0" smtClean="0">
                <a:solidFill>
                  <a:srgbClr val="66FFFF"/>
                </a:solidFill>
                <a:latin typeface="Arial" panose="020B0604020202020204" pitchFamily="34" charset="0"/>
                <a:cs typeface="Arial" panose="020B0604020202020204" pitchFamily="34" charset="0"/>
              </a:rPr>
              <a:t>to the </a:t>
            </a:r>
            <a:r>
              <a:rPr lang="en-US" sz="2000" dirty="0" smtClean="0">
                <a:solidFill>
                  <a:srgbClr val="66FFFF"/>
                </a:solidFill>
                <a:latin typeface="Arial" panose="020B0604020202020204" pitchFamily="34" charset="0"/>
                <a:cs typeface="Arial" panose="020B0604020202020204" pitchFamily="34" charset="0"/>
              </a:rPr>
              <a:t>USDOE, and presented </a:t>
            </a:r>
            <a:r>
              <a:rPr lang="en-US" sz="2000" dirty="0">
                <a:solidFill>
                  <a:srgbClr val="66FFFF"/>
                </a:solidFill>
                <a:latin typeface="Arial" panose="020B0604020202020204" pitchFamily="34" charset="0"/>
                <a:cs typeface="Arial" panose="020B0604020202020204" pitchFamily="34" charset="0"/>
              </a:rPr>
              <a:t>to a congressional subcommittee.</a:t>
            </a:r>
            <a:endParaRPr lang="en-US" sz="2000" dirty="0" smtClean="0">
              <a:solidFill>
                <a:srgbClr val="66FFFF"/>
              </a:solidFill>
              <a:latin typeface="Arial" panose="020B0604020202020204" pitchFamily="34" charset="0"/>
              <a:cs typeface="Arial" panose="020B0604020202020204" pitchFamily="34" charset="0"/>
            </a:endParaRPr>
          </a:p>
          <a:p>
            <a:endParaRPr lang="en-US" sz="2000"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March, 2016 </a:t>
            </a:r>
            <a:r>
              <a:rPr lang="en-US" sz="2000" dirty="0" smtClean="0">
                <a:solidFill>
                  <a:srgbClr val="66FFFF"/>
                </a:solidFill>
                <a:latin typeface="Arial" panose="020B0604020202020204" pitchFamily="34" charset="0"/>
                <a:cs typeface="Arial" panose="020B0604020202020204" pitchFamily="34" charset="0"/>
              </a:rPr>
              <a:t>– Research and testing continues with USDOE funding.</a:t>
            </a:r>
            <a:endParaRPr lang="en-US" sz="2000" dirty="0">
              <a:solidFill>
                <a:srgbClr val="66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141521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365" y="886100"/>
            <a:ext cx="4729180" cy="830997"/>
          </a:xfrm>
          <a:prstGeom prst="rect">
            <a:avLst/>
          </a:prstGeom>
          <a:solidFill>
            <a:srgbClr val="D6D6D6"/>
          </a:solidFill>
          <a:ln>
            <a:solidFill>
              <a:schemeClr val="tx1"/>
            </a:solidFill>
          </a:ln>
        </p:spPr>
        <p:txBody>
          <a:bodyPr wrap="none" rtlCol="0">
            <a:spAutoFit/>
          </a:bodyPr>
          <a:lstStyle/>
          <a:p>
            <a:pPr algn="ctr"/>
            <a:r>
              <a:rPr lang="en-US" sz="2400" b="1" dirty="0" smtClean="0">
                <a:latin typeface="Arial" panose="020B0604020202020204" pitchFamily="34" charset="0"/>
                <a:cs typeface="Arial" panose="020B0604020202020204" pitchFamily="34" charset="0"/>
              </a:rPr>
              <a:t>Sample Collection</a:t>
            </a:r>
          </a:p>
          <a:p>
            <a:pPr algn="ctr"/>
            <a:r>
              <a:rPr lang="en-US" sz="2400" b="1" dirty="0" smtClean="0">
                <a:latin typeface="Arial" panose="020B0604020202020204" pitchFamily="34" charset="0"/>
                <a:cs typeface="Arial" panose="020B0604020202020204" pitchFamily="34" charset="0"/>
              </a:rPr>
              <a:t>(mines, prep and power plants)</a:t>
            </a:r>
            <a:endParaRPr lang="en-US" sz="2400" b="1" dirty="0">
              <a:latin typeface="Arial" panose="020B0604020202020204" pitchFamily="34" charset="0"/>
              <a:cs typeface="Arial" panose="020B0604020202020204" pitchFamily="34" charset="0"/>
            </a:endParaRPr>
          </a:p>
        </p:txBody>
      </p:sp>
      <p:sp>
        <p:nvSpPr>
          <p:cNvPr id="3" name="TextBox 2"/>
          <p:cNvSpPr txBox="1"/>
          <p:nvPr/>
        </p:nvSpPr>
        <p:spPr>
          <a:xfrm>
            <a:off x="459455" y="1992230"/>
            <a:ext cx="4633000" cy="830997"/>
          </a:xfrm>
          <a:prstGeom prst="rect">
            <a:avLst/>
          </a:prstGeom>
          <a:solidFill>
            <a:srgbClr val="D6D6D6"/>
          </a:solidFill>
          <a:ln>
            <a:solidFill>
              <a:schemeClr val="tx1"/>
            </a:solidFill>
          </a:ln>
        </p:spPr>
        <p:txBody>
          <a:bodyPr wrap="none" rtlCol="0">
            <a:spAutoFit/>
          </a:bodyPr>
          <a:lstStyle/>
          <a:p>
            <a:pPr algn="ctr"/>
            <a:r>
              <a:rPr lang="en-US" sz="2400" b="1" dirty="0" smtClean="0">
                <a:latin typeface="Arial" panose="020B0604020202020204" pitchFamily="34" charset="0"/>
                <a:cs typeface="Arial" panose="020B0604020202020204" pitchFamily="34" charset="0"/>
              </a:rPr>
              <a:t>Sample Preparation</a:t>
            </a:r>
          </a:p>
          <a:p>
            <a:pPr algn="ctr"/>
            <a:r>
              <a:rPr lang="en-US" sz="2400" b="1" dirty="0" smtClean="0">
                <a:latin typeface="Arial" panose="020B0604020202020204" pitchFamily="34" charset="0"/>
                <a:cs typeface="Arial" panose="020B0604020202020204" pitchFamily="34" charset="0"/>
              </a:rPr>
              <a:t>(reduce material to -325 mesh)</a:t>
            </a:r>
            <a:endParaRPr lang="en-US" sz="2400" b="1" dirty="0">
              <a:latin typeface="Arial" panose="020B0604020202020204" pitchFamily="34" charset="0"/>
              <a:cs typeface="Arial" panose="020B0604020202020204" pitchFamily="34" charset="0"/>
            </a:endParaRPr>
          </a:p>
        </p:txBody>
      </p:sp>
      <p:sp>
        <p:nvSpPr>
          <p:cNvPr id="4" name="TextBox 3"/>
          <p:cNvSpPr txBox="1"/>
          <p:nvPr/>
        </p:nvSpPr>
        <p:spPr>
          <a:xfrm>
            <a:off x="951577" y="3098360"/>
            <a:ext cx="3648756" cy="830997"/>
          </a:xfrm>
          <a:prstGeom prst="rect">
            <a:avLst/>
          </a:prstGeom>
          <a:solidFill>
            <a:srgbClr val="D6D6D6"/>
          </a:solidFill>
          <a:ln>
            <a:solidFill>
              <a:schemeClr val="tx1"/>
            </a:solidFill>
          </a:ln>
        </p:spPr>
        <p:txBody>
          <a:bodyPr wrap="none" rtlCol="0">
            <a:spAutoFit/>
          </a:bodyPr>
          <a:lstStyle/>
          <a:p>
            <a:pPr algn="ctr"/>
            <a:r>
              <a:rPr lang="en-US" sz="2400" b="1" dirty="0" smtClean="0">
                <a:latin typeface="Arial" panose="020B0604020202020204" pitchFamily="34" charset="0"/>
                <a:cs typeface="Arial" panose="020B0604020202020204" pitchFamily="34" charset="0"/>
              </a:rPr>
              <a:t>Sample </a:t>
            </a:r>
            <a:r>
              <a:rPr lang="en-US" sz="2400" b="1" dirty="0" err="1" smtClean="0">
                <a:latin typeface="Arial" panose="020B0604020202020204" pitchFamily="34" charset="0"/>
                <a:cs typeface="Arial" panose="020B0604020202020204" pitchFamily="34" charset="0"/>
              </a:rPr>
              <a:t>Ashing</a:t>
            </a:r>
            <a:endParaRPr lang="en-US" sz="2400" b="1" dirty="0" smtClean="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(500</a:t>
            </a:r>
            <a:r>
              <a:rPr lang="en-US" sz="2400" b="1" baseline="30000" dirty="0" smtClean="0">
                <a:latin typeface="Arial" panose="020B0604020202020204" pitchFamily="34" charset="0"/>
                <a:cs typeface="Arial" panose="020B0604020202020204" pitchFamily="34" charset="0"/>
              </a:rPr>
              <a:t>0</a:t>
            </a:r>
            <a:r>
              <a:rPr lang="en-US" sz="2400" b="1" dirty="0" smtClean="0">
                <a:latin typeface="Arial" panose="020B0604020202020204" pitchFamily="34" charset="0"/>
                <a:cs typeface="Arial" panose="020B0604020202020204" pitchFamily="34" charset="0"/>
              </a:rPr>
              <a:t> C for 5 to 6 hours)</a:t>
            </a:r>
            <a:endParaRPr lang="en-US" sz="2400" b="1" dirty="0">
              <a:latin typeface="Arial" panose="020B0604020202020204" pitchFamily="34" charset="0"/>
              <a:cs typeface="Arial" panose="020B0604020202020204" pitchFamily="34" charset="0"/>
            </a:endParaRPr>
          </a:p>
        </p:txBody>
      </p:sp>
      <p:sp>
        <p:nvSpPr>
          <p:cNvPr id="5" name="TextBox 4"/>
          <p:cNvSpPr txBox="1"/>
          <p:nvPr/>
        </p:nvSpPr>
        <p:spPr>
          <a:xfrm>
            <a:off x="242248" y="4204490"/>
            <a:ext cx="5067414" cy="830997"/>
          </a:xfrm>
          <a:prstGeom prst="rect">
            <a:avLst/>
          </a:prstGeom>
          <a:solidFill>
            <a:srgbClr val="D6D6D6"/>
          </a:solidFill>
          <a:ln>
            <a:solidFill>
              <a:schemeClr val="tx1"/>
            </a:solidFill>
          </a:ln>
        </p:spPr>
        <p:txBody>
          <a:bodyPr wrap="none" rtlCol="0">
            <a:spAutoFit/>
          </a:bodyPr>
          <a:lstStyle/>
          <a:p>
            <a:pPr algn="ctr"/>
            <a:r>
              <a:rPr lang="en-US" sz="2400" b="1" dirty="0" smtClean="0">
                <a:latin typeface="Arial" panose="020B0604020202020204" pitchFamily="34" charset="0"/>
                <a:cs typeface="Arial" panose="020B0604020202020204" pitchFamily="34" charset="0"/>
              </a:rPr>
              <a:t>Sample Digestion</a:t>
            </a:r>
          </a:p>
          <a:p>
            <a:pPr algn="ctr"/>
            <a:r>
              <a:rPr lang="en-US" sz="2400" b="1" dirty="0" smtClean="0">
                <a:latin typeface="Arial" panose="020B0604020202020204" pitchFamily="34" charset="0"/>
                <a:cs typeface="Arial" panose="020B0604020202020204" pitchFamily="34" charset="0"/>
              </a:rPr>
              <a:t>(HF/HCL/HNO</a:t>
            </a:r>
            <a:r>
              <a:rPr lang="en-US" sz="2400" b="1" baseline="-25000" dirty="0" smtClean="0">
                <a:latin typeface="Arial" panose="020B0604020202020204" pitchFamily="34" charset="0"/>
                <a:cs typeface="Arial" panose="020B0604020202020204" pitchFamily="34" charset="0"/>
              </a:rPr>
              <a:t>3</a:t>
            </a:r>
            <a:r>
              <a:rPr lang="en-US" sz="2400" b="1" dirty="0" smtClean="0">
                <a:latin typeface="Arial" panose="020B0604020202020204" pitchFamily="34" charset="0"/>
                <a:cs typeface="Arial" panose="020B0604020202020204" pitchFamily="34" charset="0"/>
              </a:rPr>
              <a:t> for 10 to 12 hours)</a:t>
            </a:r>
            <a:endParaRPr lang="en-US" sz="2400" b="1" dirty="0">
              <a:latin typeface="Arial" panose="020B0604020202020204" pitchFamily="34" charset="0"/>
              <a:cs typeface="Arial" panose="020B0604020202020204" pitchFamily="34" charset="0"/>
            </a:endParaRPr>
          </a:p>
        </p:txBody>
      </p:sp>
      <p:sp>
        <p:nvSpPr>
          <p:cNvPr id="6" name="TextBox 5"/>
          <p:cNvSpPr txBox="1"/>
          <p:nvPr/>
        </p:nvSpPr>
        <p:spPr>
          <a:xfrm>
            <a:off x="752004" y="5310620"/>
            <a:ext cx="4047903" cy="830997"/>
          </a:xfrm>
          <a:prstGeom prst="rect">
            <a:avLst/>
          </a:prstGeom>
          <a:solidFill>
            <a:srgbClr val="D6D6D6"/>
          </a:solidFill>
          <a:ln>
            <a:solidFill>
              <a:schemeClr val="tx1"/>
            </a:solidFill>
          </a:ln>
        </p:spPr>
        <p:txBody>
          <a:bodyPr wrap="none" rtlCol="0">
            <a:spAutoFit/>
          </a:bodyPr>
          <a:lstStyle/>
          <a:p>
            <a:pPr algn="ctr"/>
            <a:r>
              <a:rPr lang="en-US" sz="2400" b="1" dirty="0" smtClean="0">
                <a:latin typeface="Arial" panose="020B0604020202020204" pitchFamily="34" charset="0"/>
                <a:cs typeface="Arial" panose="020B0604020202020204" pitchFamily="34" charset="0"/>
              </a:rPr>
              <a:t>Sample Analysis</a:t>
            </a:r>
          </a:p>
          <a:p>
            <a:pPr algn="ctr"/>
            <a:r>
              <a:rPr lang="en-US" sz="2400" b="1" dirty="0" smtClean="0">
                <a:latin typeface="Arial" panose="020B0604020202020204" pitchFamily="34" charset="0"/>
                <a:cs typeface="Arial" panose="020B0604020202020204" pitchFamily="34" charset="0"/>
              </a:rPr>
              <a:t>(5 to 10 minutes, via ICAP)</a:t>
            </a:r>
            <a:endParaRPr lang="en-US" sz="2400" b="1" dirty="0">
              <a:latin typeface="Arial" panose="020B0604020202020204" pitchFamily="34" charset="0"/>
              <a:cs typeface="Arial" panose="020B0604020202020204" pitchFamily="34" charset="0"/>
            </a:endParaRPr>
          </a:p>
        </p:txBody>
      </p:sp>
      <p:sp>
        <p:nvSpPr>
          <p:cNvPr id="13" name="TextBox 12"/>
          <p:cNvSpPr txBox="1"/>
          <p:nvPr/>
        </p:nvSpPr>
        <p:spPr>
          <a:xfrm>
            <a:off x="711614" y="59048"/>
            <a:ext cx="4467890" cy="646331"/>
          </a:xfrm>
          <a:prstGeom prst="rect">
            <a:avLst/>
          </a:prstGeom>
          <a:noFill/>
        </p:spPr>
        <p:txBody>
          <a:bodyPr wrap="none" rtlCol="0">
            <a:spAutoFit/>
          </a:bodyPr>
          <a:lstStyle/>
          <a:p>
            <a:r>
              <a:rPr lang="en-US" sz="3600" b="1" dirty="0" smtClean="0">
                <a:solidFill>
                  <a:srgbClr val="FFFF00"/>
                </a:solidFill>
                <a:latin typeface="Arial" panose="020B0604020202020204" pitchFamily="34" charset="0"/>
                <a:cs typeface="Arial" panose="020B0604020202020204" pitchFamily="34" charset="0"/>
              </a:rPr>
              <a:t>KGS REE Research</a:t>
            </a:r>
            <a:endParaRPr lang="en-US" sz="3600" b="1" dirty="0">
              <a:solidFill>
                <a:srgbClr val="FFFF00"/>
              </a:solidFill>
              <a:latin typeface="Arial" panose="020B0604020202020204" pitchFamily="34" charset="0"/>
              <a:cs typeface="Arial" panose="020B0604020202020204" pitchFamily="34" charset="0"/>
            </a:endParaRPr>
          </a:p>
        </p:txBody>
      </p:sp>
      <p:sp>
        <p:nvSpPr>
          <p:cNvPr id="14" name="Down Arrow 13"/>
          <p:cNvSpPr/>
          <p:nvPr/>
        </p:nvSpPr>
        <p:spPr>
          <a:xfrm>
            <a:off x="2775955" y="1717096"/>
            <a:ext cx="339213" cy="275133"/>
          </a:xfrm>
          <a:prstGeom prst="downArrow">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2775955" y="2823227"/>
            <a:ext cx="339213" cy="275133"/>
          </a:xfrm>
          <a:prstGeom prst="downArrow">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775954" y="3929357"/>
            <a:ext cx="339213" cy="275133"/>
          </a:xfrm>
          <a:prstGeom prst="downArrow">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2775953" y="5035487"/>
            <a:ext cx="339213" cy="275133"/>
          </a:xfrm>
          <a:prstGeom prst="downArrow">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953" y="323165"/>
            <a:ext cx="2998184" cy="2007049"/>
          </a:xfrm>
          <a:prstGeom prst="rect">
            <a:avLst/>
          </a:prstGeom>
          <a:ln>
            <a:solidFill>
              <a:schemeClr val="tx1"/>
            </a:solidFill>
          </a:ln>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953" y="2455238"/>
            <a:ext cx="2998184" cy="2007048"/>
          </a:xfrm>
          <a:prstGeom prst="rect">
            <a:avLst/>
          </a:prstGeom>
          <a:ln>
            <a:solidFill>
              <a:schemeClr val="tx1"/>
            </a:solidFill>
          </a:ln>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7953" y="4587310"/>
            <a:ext cx="2998186" cy="2007050"/>
          </a:xfrm>
          <a:prstGeom prst="rect">
            <a:avLst/>
          </a:prstGeom>
          <a:ln>
            <a:solidFill>
              <a:schemeClr val="tx1"/>
            </a:solidFill>
          </a:ln>
        </p:spPr>
      </p:pic>
      <p:cxnSp>
        <p:nvCxnSpPr>
          <p:cNvPr id="22" name="Straight Arrow Connector 21"/>
          <p:cNvCxnSpPr>
            <a:stCxn id="6" idx="3"/>
          </p:cNvCxnSpPr>
          <p:nvPr/>
        </p:nvCxnSpPr>
        <p:spPr>
          <a:xfrm flipV="1">
            <a:off x="4799907" y="5590835"/>
            <a:ext cx="1659887" cy="1352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3"/>
          </p:cNvCxnSpPr>
          <p:nvPr/>
        </p:nvCxnSpPr>
        <p:spPr>
          <a:xfrm flipV="1">
            <a:off x="5309662" y="4128918"/>
            <a:ext cx="1187112" cy="4910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3"/>
          </p:cNvCxnSpPr>
          <p:nvPr/>
        </p:nvCxnSpPr>
        <p:spPr>
          <a:xfrm flipV="1">
            <a:off x="4600333" y="1717098"/>
            <a:ext cx="1896441" cy="17967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4092" y="6197989"/>
            <a:ext cx="4223721" cy="584775"/>
          </a:xfrm>
          <a:prstGeom prst="rect">
            <a:avLst/>
          </a:prstGeom>
          <a:noFill/>
        </p:spPr>
        <p:txBody>
          <a:bodyPr wrap="none" rtlCol="0">
            <a:spAutoFit/>
          </a:bodyPr>
          <a:lstStyle/>
          <a:p>
            <a:pPr algn="ctr"/>
            <a:r>
              <a:rPr lang="en-US" sz="1600" b="1" dirty="0" smtClean="0">
                <a:solidFill>
                  <a:srgbClr val="66FFFF"/>
                </a:solidFill>
                <a:latin typeface="Arial" panose="020B0604020202020204" pitchFamily="34" charset="0"/>
                <a:cs typeface="Arial" panose="020B0604020202020204" pitchFamily="34" charset="0"/>
              </a:rPr>
              <a:t>ICAP = </a:t>
            </a:r>
            <a:r>
              <a:rPr lang="en-US" sz="1600" b="1" i="1" dirty="0" smtClean="0">
                <a:solidFill>
                  <a:srgbClr val="66FFFF"/>
                </a:solidFill>
                <a:latin typeface="Arial" panose="020B0604020202020204" pitchFamily="34" charset="0"/>
                <a:cs typeface="Arial" panose="020B0604020202020204" pitchFamily="34" charset="0"/>
              </a:rPr>
              <a:t>Inductively-coupled argon plasma</a:t>
            </a:r>
          </a:p>
          <a:p>
            <a:pPr algn="ctr"/>
            <a:r>
              <a:rPr lang="en-US" sz="1600" b="1" i="1" dirty="0">
                <a:solidFill>
                  <a:srgbClr val="66FFFF"/>
                </a:solidFill>
                <a:latin typeface="Arial" panose="020B0604020202020204" pitchFamily="34" charset="0"/>
                <a:cs typeface="Arial" panose="020B0604020202020204" pitchFamily="34" charset="0"/>
              </a:rPr>
              <a:t>o</a:t>
            </a:r>
            <a:r>
              <a:rPr lang="en-US" sz="1600" b="1" i="1" dirty="0" smtClean="0">
                <a:solidFill>
                  <a:srgbClr val="66FFFF"/>
                </a:solidFill>
                <a:latin typeface="Arial" panose="020B0604020202020204" pitchFamily="34" charset="0"/>
                <a:cs typeface="Arial" panose="020B0604020202020204" pitchFamily="34" charset="0"/>
              </a:rPr>
              <a:t>ptical emission spectroscopy</a:t>
            </a:r>
            <a:endParaRPr lang="en-US" sz="1600" b="1" i="1" dirty="0">
              <a:solidFill>
                <a:srgbClr val="66FFFF"/>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3807897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6" y="215163"/>
            <a:ext cx="6960097" cy="5359728"/>
          </a:xfrm>
          <a:prstGeom prst="rect">
            <a:avLst/>
          </a:prstGeom>
          <a:ln>
            <a:solidFill>
              <a:schemeClr val="tx1"/>
            </a:solidFill>
          </a:ln>
        </p:spPr>
      </p:pic>
      <p:sp>
        <p:nvSpPr>
          <p:cNvPr id="3" name="Rectangle 2"/>
          <p:cNvSpPr/>
          <p:nvPr/>
        </p:nvSpPr>
        <p:spPr>
          <a:xfrm>
            <a:off x="7786007" y="2158571"/>
            <a:ext cx="1166264" cy="3416320"/>
          </a:xfrm>
          <a:prstGeom prst="rect">
            <a:avLst/>
          </a:prstGeom>
        </p:spPr>
        <p:txBody>
          <a:bodyPr wrap="square">
            <a:spAutoFit/>
          </a:bodyPr>
          <a:lstStyle/>
          <a:p>
            <a:r>
              <a:rPr lang="en-US" sz="2400" b="1" dirty="0" smtClean="0">
                <a:solidFill>
                  <a:srgbClr val="66FFFF"/>
                </a:solidFill>
              </a:rPr>
              <a:t>295.9</a:t>
            </a:r>
          </a:p>
          <a:p>
            <a:endParaRPr lang="en-US" sz="1050" b="1" dirty="0">
              <a:solidFill>
                <a:srgbClr val="FFFF00"/>
              </a:solidFill>
            </a:endParaRPr>
          </a:p>
          <a:p>
            <a:r>
              <a:rPr lang="en-US" sz="2400" b="1" dirty="0" smtClean="0">
                <a:solidFill>
                  <a:srgbClr val="FFFF00"/>
                </a:solidFill>
              </a:rPr>
              <a:t>976.6</a:t>
            </a:r>
            <a:endParaRPr lang="en-US" sz="2400" b="1" dirty="0">
              <a:solidFill>
                <a:srgbClr val="FFFF00"/>
              </a:solidFill>
            </a:endParaRPr>
          </a:p>
          <a:p>
            <a:endParaRPr lang="en-US" sz="2000" b="1" dirty="0" smtClean="0">
              <a:solidFill>
                <a:srgbClr val="FFFF00"/>
              </a:solidFill>
            </a:endParaRPr>
          </a:p>
          <a:p>
            <a:r>
              <a:rPr lang="en-US" sz="2400" b="1" dirty="0" smtClean="0">
                <a:solidFill>
                  <a:srgbClr val="FFFF00"/>
                </a:solidFill>
              </a:rPr>
              <a:t>1100.4</a:t>
            </a:r>
          </a:p>
          <a:p>
            <a:endParaRPr lang="en-US" sz="800" b="1" dirty="0">
              <a:solidFill>
                <a:srgbClr val="FFFF00"/>
              </a:solidFill>
            </a:endParaRPr>
          </a:p>
          <a:p>
            <a:r>
              <a:rPr lang="en-US" sz="2400" b="1" dirty="0" smtClean="0">
                <a:solidFill>
                  <a:srgbClr val="66FFFF"/>
                </a:solidFill>
              </a:rPr>
              <a:t>292.0</a:t>
            </a:r>
            <a:endParaRPr lang="en-US" sz="2400" b="1" dirty="0">
              <a:solidFill>
                <a:srgbClr val="66FFFF"/>
              </a:solidFill>
            </a:endParaRPr>
          </a:p>
          <a:p>
            <a:endParaRPr lang="en-US" sz="900" b="1" dirty="0" smtClean="0">
              <a:solidFill>
                <a:srgbClr val="FFFF00"/>
              </a:solidFill>
            </a:endParaRPr>
          </a:p>
          <a:p>
            <a:r>
              <a:rPr lang="en-US" sz="2400" b="1" dirty="0" smtClean="0">
                <a:solidFill>
                  <a:srgbClr val="FFFF00"/>
                </a:solidFill>
              </a:rPr>
              <a:t>1018.3</a:t>
            </a:r>
            <a:endParaRPr lang="en-US" sz="2400" b="1" dirty="0">
              <a:solidFill>
                <a:srgbClr val="FFFF00"/>
              </a:solidFill>
            </a:endParaRPr>
          </a:p>
          <a:p>
            <a:endParaRPr lang="en-US" sz="2000" b="1" dirty="0" smtClean="0">
              <a:solidFill>
                <a:srgbClr val="FFFF00"/>
              </a:solidFill>
            </a:endParaRPr>
          </a:p>
          <a:p>
            <a:r>
              <a:rPr lang="en-US" sz="2400" b="1" dirty="0" smtClean="0">
                <a:solidFill>
                  <a:srgbClr val="66FFFF"/>
                </a:solidFill>
              </a:rPr>
              <a:t>263.7</a:t>
            </a:r>
            <a:endParaRPr lang="en-US" sz="2400" b="1" dirty="0">
              <a:solidFill>
                <a:srgbClr val="66FFFF"/>
              </a:solidFill>
            </a:endParaRPr>
          </a:p>
        </p:txBody>
      </p:sp>
      <p:sp>
        <p:nvSpPr>
          <p:cNvPr id="4" name="Right Brace 3"/>
          <p:cNvSpPr/>
          <p:nvPr/>
        </p:nvSpPr>
        <p:spPr>
          <a:xfrm>
            <a:off x="7181323" y="2603337"/>
            <a:ext cx="318406" cy="58338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p:cNvSpPr/>
          <p:nvPr/>
        </p:nvSpPr>
        <p:spPr>
          <a:xfrm>
            <a:off x="7181323" y="3186717"/>
            <a:ext cx="318406" cy="773392"/>
          </a:xfrm>
          <a:prstGeom prst="rightBrace">
            <a:avLst>
              <a:gd name="adj1" fmla="val 5462"/>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7181323" y="4175760"/>
            <a:ext cx="318406" cy="806163"/>
          </a:xfrm>
          <a:prstGeom prst="rightBrace">
            <a:avLst>
              <a:gd name="adj1" fmla="val 5462"/>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499729" y="838766"/>
            <a:ext cx="1366913" cy="1200329"/>
          </a:xfrm>
          <a:prstGeom prst="rect">
            <a:avLst/>
          </a:prstGeom>
          <a:noFill/>
        </p:spPr>
        <p:txBody>
          <a:bodyPr wrap="none" rtlCol="0">
            <a:spAutoFit/>
          </a:bodyPr>
          <a:lstStyle/>
          <a:p>
            <a:pPr algn="ctr"/>
            <a:r>
              <a:rPr lang="en-US" sz="2400" b="1" dirty="0" smtClean="0">
                <a:solidFill>
                  <a:schemeClr val="bg2"/>
                </a:solidFill>
                <a:latin typeface="Arial" panose="020B0604020202020204" pitchFamily="34" charset="0"/>
                <a:cs typeface="Arial" panose="020B0604020202020204" pitchFamily="34" charset="0"/>
              </a:rPr>
              <a:t>Total</a:t>
            </a:r>
          </a:p>
          <a:p>
            <a:pPr algn="ctr"/>
            <a:r>
              <a:rPr lang="en-US" sz="2400" b="1" dirty="0" smtClean="0">
                <a:solidFill>
                  <a:schemeClr val="bg2"/>
                </a:solidFill>
                <a:latin typeface="Arial" panose="020B0604020202020204" pitchFamily="34" charset="0"/>
                <a:cs typeface="Arial" panose="020B0604020202020204" pitchFamily="34" charset="0"/>
              </a:rPr>
              <a:t>REE + Y</a:t>
            </a:r>
          </a:p>
          <a:p>
            <a:pPr algn="ctr"/>
            <a:r>
              <a:rPr lang="en-US" sz="2400" b="1" u="sng" dirty="0" smtClean="0">
                <a:solidFill>
                  <a:schemeClr val="bg2"/>
                </a:solidFill>
                <a:latin typeface="Arial" panose="020B0604020202020204" pitchFamily="34" charset="0"/>
                <a:cs typeface="Arial" panose="020B0604020202020204" pitchFamily="34" charset="0"/>
              </a:rPr>
              <a:t>(ppm)</a:t>
            </a:r>
            <a:endParaRPr lang="en-US" sz="2400" b="1" u="sng" dirty="0">
              <a:solidFill>
                <a:schemeClr val="bg2"/>
              </a:solidFill>
              <a:latin typeface="Arial" panose="020B0604020202020204" pitchFamily="34" charset="0"/>
              <a:cs typeface="Arial" panose="020B0604020202020204" pitchFamily="34" charset="0"/>
            </a:endParaRPr>
          </a:p>
        </p:txBody>
      </p:sp>
      <p:sp>
        <p:nvSpPr>
          <p:cNvPr id="11" name="TextBox 10"/>
          <p:cNvSpPr txBox="1"/>
          <p:nvPr/>
        </p:nvSpPr>
        <p:spPr>
          <a:xfrm>
            <a:off x="1637247" y="5772390"/>
            <a:ext cx="4128053" cy="830997"/>
          </a:xfrm>
          <a:prstGeom prst="rect">
            <a:avLst/>
          </a:prstGeom>
          <a:noFill/>
        </p:spPr>
        <p:txBody>
          <a:bodyPr wrap="none" rtlCol="0">
            <a:spAutoFit/>
          </a:bodyPr>
          <a:lstStyle/>
          <a:p>
            <a:pPr algn="ctr"/>
            <a:r>
              <a:rPr lang="en-US" sz="2400" b="1" dirty="0" smtClean="0">
                <a:solidFill>
                  <a:srgbClr val="FFFF00"/>
                </a:solidFill>
                <a:latin typeface="Arial" panose="020B0604020202020204" pitchFamily="34" charset="0"/>
                <a:cs typeface="Arial" panose="020B0604020202020204" pitchFamily="34" charset="0"/>
              </a:rPr>
              <a:t>Coal average = 1031.8 ppm</a:t>
            </a:r>
          </a:p>
          <a:p>
            <a:pPr algn="ctr"/>
            <a:r>
              <a:rPr lang="en-US" sz="2400" b="1" dirty="0" smtClean="0">
                <a:solidFill>
                  <a:srgbClr val="66FFFF"/>
                </a:solidFill>
                <a:latin typeface="Arial" panose="020B0604020202020204" pitchFamily="34" charset="0"/>
                <a:cs typeface="Arial" panose="020B0604020202020204" pitchFamily="34" charset="0"/>
              </a:rPr>
              <a:t>Rock average = 283.9 ppm</a:t>
            </a:r>
            <a:endParaRPr lang="en-US" sz="2400" b="1" dirty="0">
              <a:solidFill>
                <a:srgbClr val="66FFFF"/>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7181323" y="2399440"/>
            <a:ext cx="661984"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81323" y="5259520"/>
            <a:ext cx="661984"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81323" y="4070112"/>
            <a:ext cx="661984"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2024523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7" y="212036"/>
            <a:ext cx="7978894" cy="6109252"/>
          </a:xfrm>
          <a:prstGeom prst="rect">
            <a:avLst/>
          </a:prstGeom>
          <a:ln>
            <a:solidFill>
              <a:schemeClr val="tx1"/>
            </a:solidFill>
          </a:ln>
        </p:spPr>
      </p:pic>
      <p:pic>
        <p:nvPicPr>
          <p:cNvPr id="3" name="Picture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
        <p:nvSpPr>
          <p:cNvPr id="4" name="TextBox 3"/>
          <p:cNvSpPr txBox="1"/>
          <p:nvPr/>
        </p:nvSpPr>
        <p:spPr>
          <a:xfrm>
            <a:off x="5295330" y="3904894"/>
            <a:ext cx="1992853" cy="338554"/>
          </a:xfrm>
          <a:prstGeom prst="rect">
            <a:avLst/>
          </a:prstGeom>
          <a:noFill/>
        </p:spPr>
        <p:txBody>
          <a:bodyPr wrap="none" rtlCol="0">
            <a:spAutoFit/>
          </a:bodyPr>
          <a:lstStyle/>
          <a:p>
            <a:r>
              <a:rPr lang="en-US" sz="1600" b="1" i="1" dirty="0">
                <a:solidFill>
                  <a:srgbClr val="0432FF"/>
                </a:solidFill>
                <a:latin typeface="Tahoma" charset="0"/>
                <a:ea typeface="Tahoma" charset="0"/>
                <a:cs typeface="Tahoma" charset="0"/>
              </a:rPr>
              <a:t>b</a:t>
            </a:r>
            <a:r>
              <a:rPr lang="en-US" sz="1600" b="1" i="1" smtClean="0">
                <a:solidFill>
                  <a:srgbClr val="0432FF"/>
                </a:solidFill>
                <a:latin typeface="Tahoma" charset="0"/>
                <a:ea typeface="Tahoma" charset="0"/>
                <a:cs typeface="Tahoma" charset="0"/>
              </a:rPr>
              <a:t>lue = mined-out</a:t>
            </a:r>
            <a:endParaRPr lang="en-US" sz="1600" b="1" i="1">
              <a:solidFill>
                <a:srgbClr val="0432FF"/>
              </a:solidFill>
              <a:latin typeface="Tahoma" charset="0"/>
              <a:ea typeface="Tahoma" charset="0"/>
              <a:cs typeface="Tahoma" charset="0"/>
            </a:endParaRPr>
          </a:p>
        </p:txBody>
      </p:sp>
    </p:spTree>
    <p:extLst>
      <p:ext uri="{BB962C8B-B14F-4D97-AF65-F5344CB8AC3E}">
        <p14:creationId xmlns:p14="http://schemas.microsoft.com/office/powerpoint/2010/main" val="153403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58773" y="0"/>
            <a:ext cx="3205749" cy="769441"/>
          </a:xfrm>
          <a:prstGeom prst="rect">
            <a:avLst/>
          </a:prstGeom>
          <a:noFill/>
        </p:spPr>
        <p:txBody>
          <a:bodyPr wrap="none" rtlCol="0">
            <a:spAutoFit/>
          </a:bodyPr>
          <a:lstStyle/>
          <a:p>
            <a:r>
              <a:rPr lang="en-US" sz="4400" b="1" smtClean="0">
                <a:latin typeface="Arial" charset="0"/>
                <a:ea typeface="Arial" charset="0"/>
                <a:cs typeface="Arial" charset="0"/>
              </a:rPr>
              <a:t>Thank You!</a:t>
            </a:r>
            <a:endParaRPr lang="en-US" sz="4400" b="1" dirty="0">
              <a:latin typeface="Arial" charset="0"/>
              <a:ea typeface="Arial" charset="0"/>
              <a:cs typeface="Arial" charset="0"/>
            </a:endParaRPr>
          </a:p>
        </p:txBody>
      </p:sp>
      <p:pic>
        <p:nvPicPr>
          <p:cNvPr id="4" name="Picture 3"/>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168356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txBox="1">
            <a:spLocks noChangeArrowheads="1"/>
          </p:cNvSpPr>
          <p:nvPr/>
        </p:nvSpPr>
        <p:spPr>
          <a:xfrm>
            <a:off x="555407" y="136962"/>
            <a:ext cx="8305800" cy="1609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smtClean="0">
                <a:solidFill>
                  <a:srgbClr val="FFFF00"/>
                </a:solidFill>
                <a:latin typeface="Arial" panose="020B0604020202020204" pitchFamily="34" charset="0"/>
                <a:cs typeface="Arial" panose="020B0604020202020204" pitchFamily="34" charset="0"/>
              </a:rPr>
              <a:t>Pilot-scale Testing of an Integrated Circuit for the Extraction of Rare Earth Minerals and Elements From Coal and Coal Byproducts Using Advanced Separation Technologies</a:t>
            </a:r>
            <a:endParaRPr lang="en-US" altLang="en-US" sz="2800" b="1" dirty="0">
              <a:solidFill>
                <a:srgbClr val="FFFF00"/>
              </a:solidFill>
              <a:latin typeface="Arial" panose="020B0604020202020204" pitchFamily="34" charset="0"/>
              <a:cs typeface="Arial" panose="020B0604020202020204" pitchFamily="34" charset="0"/>
            </a:endParaRPr>
          </a:p>
        </p:txBody>
      </p:sp>
      <p:sp>
        <p:nvSpPr>
          <p:cNvPr id="3" name="Rectangle 10"/>
          <p:cNvSpPr txBox="1">
            <a:spLocks noChangeArrowheads="1"/>
          </p:cNvSpPr>
          <p:nvPr/>
        </p:nvSpPr>
        <p:spPr>
          <a:xfrm>
            <a:off x="2845195" y="2003325"/>
            <a:ext cx="5668184" cy="485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u="sng" dirty="0" smtClean="0">
                <a:solidFill>
                  <a:srgbClr val="66FFFF"/>
                </a:solidFill>
                <a:latin typeface="Arial" panose="020B0604020202020204" pitchFamily="34" charset="0"/>
                <a:cs typeface="Arial" panose="020B0604020202020204" pitchFamily="34" charset="0"/>
              </a:rPr>
              <a:t>U.S. DOE/NETL Funded Project:</a:t>
            </a:r>
          </a:p>
          <a:p>
            <a:pPr marL="0" indent="0">
              <a:buNone/>
            </a:pPr>
            <a:r>
              <a:rPr lang="en-US" sz="2200" dirty="0" smtClean="0">
                <a:latin typeface="Arial" panose="020B0604020202020204" pitchFamily="34" charset="0"/>
                <a:cs typeface="Arial" panose="020B0604020202020204" pitchFamily="34" charset="0"/>
              </a:rPr>
              <a:t>	</a:t>
            </a:r>
            <a:r>
              <a:rPr lang="en-US" sz="2000" dirty="0" smtClean="0">
                <a:solidFill>
                  <a:srgbClr val="FFFF99"/>
                </a:solidFill>
                <a:latin typeface="Arial" panose="020B0604020202020204" pitchFamily="34" charset="0"/>
                <a:cs typeface="Arial" panose="020B0604020202020204" pitchFamily="34" charset="0"/>
              </a:rPr>
              <a:t>Area of Interest 2: Phase I </a:t>
            </a:r>
          </a:p>
          <a:p>
            <a:pPr marL="0" indent="0">
              <a:buNone/>
            </a:pPr>
            <a:r>
              <a:rPr lang="en-US" sz="2000" dirty="0" smtClean="0">
                <a:solidFill>
                  <a:srgbClr val="FFFF99"/>
                </a:solidFill>
                <a:latin typeface="Arial" panose="020B0604020202020204" pitchFamily="34" charset="0"/>
                <a:cs typeface="Arial" panose="020B0604020202020204" pitchFamily="34" charset="0"/>
              </a:rPr>
              <a:t>	DOE ID: DE-FE0027035</a:t>
            </a:r>
            <a:endParaRPr lang="en-US" altLang="en-US" sz="2000" dirty="0" smtClean="0">
              <a:solidFill>
                <a:srgbClr val="FFFF99"/>
              </a:solidFill>
              <a:latin typeface="Arial" panose="020B0604020202020204" pitchFamily="34" charset="0"/>
              <a:cs typeface="Arial" panose="020B0604020202020204" pitchFamily="34" charset="0"/>
            </a:endParaRPr>
          </a:p>
          <a:p>
            <a:pPr marL="0" indent="0">
              <a:buNone/>
            </a:pPr>
            <a:r>
              <a:rPr lang="en-US" altLang="en-US" sz="2000" dirty="0" smtClean="0">
                <a:solidFill>
                  <a:srgbClr val="FFFF99"/>
                </a:solidFill>
                <a:latin typeface="Arial" panose="020B0604020202020204" pitchFamily="34" charset="0"/>
                <a:cs typeface="Arial" panose="020B0604020202020204" pitchFamily="34" charset="0"/>
              </a:rPr>
              <a:t>	NETL Project Officer: Charles Miller</a:t>
            </a:r>
          </a:p>
          <a:p>
            <a:r>
              <a:rPr lang="en-US" altLang="en-US" sz="2200" u="sng" dirty="0" smtClean="0">
                <a:solidFill>
                  <a:srgbClr val="66FFFF"/>
                </a:solidFill>
                <a:latin typeface="Arial" panose="020B0604020202020204" pitchFamily="34" charset="0"/>
                <a:cs typeface="Arial" panose="020B0604020202020204" pitchFamily="34" charset="0"/>
              </a:rPr>
              <a:t>Project Management:</a:t>
            </a:r>
          </a:p>
          <a:p>
            <a:pPr marL="0" indent="0">
              <a:buNone/>
            </a:pPr>
            <a:r>
              <a:rPr lang="en-US" sz="2200" dirty="0" smtClean="0">
                <a:latin typeface="Arial" panose="020B0604020202020204" pitchFamily="34" charset="0"/>
                <a:cs typeface="Arial" panose="020B0604020202020204" pitchFamily="34" charset="0"/>
              </a:rPr>
              <a:t>	</a:t>
            </a:r>
            <a:r>
              <a:rPr lang="en-US" sz="2000" dirty="0" smtClean="0">
                <a:solidFill>
                  <a:srgbClr val="FFFF99"/>
                </a:solidFill>
                <a:latin typeface="Arial" panose="020B0604020202020204" pitchFamily="34" charset="0"/>
                <a:cs typeface="Arial" panose="020B0604020202020204" pitchFamily="34" charset="0"/>
              </a:rPr>
              <a:t>University of Kentucky</a:t>
            </a:r>
          </a:p>
          <a:p>
            <a:pPr marL="0" indent="0">
              <a:buNone/>
            </a:pPr>
            <a:r>
              <a:rPr lang="en-US" sz="2000" dirty="0" smtClean="0">
                <a:solidFill>
                  <a:srgbClr val="FFFF99"/>
                </a:solidFill>
                <a:latin typeface="Arial" panose="020B0604020202020204" pitchFamily="34" charset="0"/>
                <a:cs typeface="Arial" panose="020B0604020202020204" pitchFamily="34" charset="0"/>
              </a:rPr>
              <a:t>	Department of Mining Engineering</a:t>
            </a:r>
          </a:p>
          <a:p>
            <a:pPr marL="0" indent="0">
              <a:buNone/>
            </a:pPr>
            <a:r>
              <a:rPr lang="en-US" sz="2000" dirty="0" smtClean="0">
                <a:solidFill>
                  <a:srgbClr val="FFFF99"/>
                </a:solidFill>
                <a:latin typeface="Arial" panose="020B0604020202020204" pitchFamily="34" charset="0"/>
                <a:cs typeface="Arial" panose="020B0604020202020204" pitchFamily="34" charset="0"/>
              </a:rPr>
              <a:t>	230 Mining &amp; Mineral Resources Bldg.</a:t>
            </a:r>
          </a:p>
          <a:p>
            <a:pPr marL="0" indent="0">
              <a:buNone/>
            </a:pPr>
            <a:r>
              <a:rPr lang="en-US" sz="2000" dirty="0" smtClean="0">
                <a:solidFill>
                  <a:srgbClr val="FFFF99"/>
                </a:solidFill>
                <a:latin typeface="Arial" panose="020B0604020202020204" pitchFamily="34" charset="0"/>
                <a:cs typeface="Arial" panose="020B0604020202020204" pitchFamily="34" charset="0"/>
              </a:rPr>
              <a:t>	Lexington, Kentucky 40506-0107</a:t>
            </a:r>
          </a:p>
          <a:p>
            <a:pPr marL="0" indent="0">
              <a:buNone/>
            </a:pPr>
            <a:r>
              <a:rPr lang="en-US" sz="2000" dirty="0" smtClean="0">
                <a:solidFill>
                  <a:srgbClr val="FFFF99"/>
                </a:solidFill>
                <a:latin typeface="Arial" panose="020B0604020202020204" pitchFamily="34" charset="0"/>
                <a:cs typeface="Arial" panose="020B0604020202020204" pitchFamily="34" charset="0"/>
              </a:rPr>
              <a:t>	Principal Investigator: Rick Honaker</a:t>
            </a:r>
          </a:p>
          <a:p>
            <a:r>
              <a:rPr lang="en-US" sz="2200" u="sng" dirty="0" smtClean="0">
                <a:solidFill>
                  <a:srgbClr val="66FFFF"/>
                </a:solidFill>
                <a:latin typeface="Arial" panose="020B0604020202020204" pitchFamily="34" charset="0"/>
                <a:cs typeface="Arial" panose="020B0604020202020204" pitchFamily="34" charset="0"/>
              </a:rPr>
              <a:t>Award Amount - $1,320,000</a:t>
            </a:r>
          </a:p>
          <a:p>
            <a:endParaRPr lang="en-US" altLang="en-US" dirty="0">
              <a:latin typeface="Arial" panose="020B0604020202020204" pitchFamily="34" charset="0"/>
              <a:cs typeface="Arial" panose="020B0604020202020204" pitchFamily="34"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37" y="2003324"/>
            <a:ext cx="2191408" cy="45364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38513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Large confetti"/>
          <p:cNvSpPr txBox="1">
            <a:spLocks noChangeArrowheads="1"/>
          </p:cNvSpPr>
          <p:nvPr/>
        </p:nvSpPr>
        <p:spPr>
          <a:xfrm>
            <a:off x="2410318" y="220717"/>
            <a:ext cx="4409582" cy="6936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smtClean="0">
                <a:solidFill>
                  <a:srgbClr val="FFFF00"/>
                </a:solidFill>
                <a:latin typeface="Arial" panose="020B0604020202020204" pitchFamily="34" charset="0"/>
                <a:cs typeface="Arial" panose="020B0604020202020204" pitchFamily="34" charset="0"/>
              </a:rPr>
              <a:t>Project Objectives</a:t>
            </a:r>
            <a:endParaRPr lang="en-US" altLang="en-US" sz="3600" b="1" dirty="0">
              <a:solidFill>
                <a:srgbClr val="FFFF00"/>
              </a:solidFill>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307428" y="1040524"/>
            <a:ext cx="8615363" cy="5445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smtClean="0">
                <a:solidFill>
                  <a:srgbClr val="66FFFF"/>
                </a:solidFill>
                <a:latin typeface="Arial" panose="020B0604020202020204" pitchFamily="34" charset="0"/>
                <a:cs typeface="Arial" panose="020B0604020202020204" pitchFamily="34" charset="0"/>
              </a:rPr>
              <a:t>Develop, design and demonstrate a pilot-scale processing system for the efficient, low-cost and environmentally benign recovery of high-value rare earth elements (REE’s) from coal and coal byproducts.</a:t>
            </a:r>
            <a:br>
              <a:rPr lang="en-US" altLang="en-US" sz="2400" dirty="0" smtClean="0">
                <a:solidFill>
                  <a:srgbClr val="66FFFF"/>
                </a:solidFill>
                <a:latin typeface="Arial" panose="020B0604020202020204" pitchFamily="34" charset="0"/>
                <a:cs typeface="Arial" panose="020B0604020202020204" pitchFamily="34" charset="0"/>
              </a:rPr>
            </a:br>
            <a:endParaRPr lang="en-US" altLang="en-US" sz="2400" dirty="0" smtClean="0">
              <a:solidFill>
                <a:srgbClr val="66FFFF"/>
              </a:solidFill>
              <a:latin typeface="Arial" panose="020B0604020202020204" pitchFamily="34" charset="0"/>
              <a:cs typeface="Arial" panose="020B0604020202020204" pitchFamily="34" charset="0"/>
            </a:endParaRPr>
          </a:p>
          <a:p>
            <a:pPr lvl="1"/>
            <a:r>
              <a:rPr lang="en-US" sz="2200" dirty="0" smtClean="0">
                <a:solidFill>
                  <a:srgbClr val="FFFF99"/>
                </a:solidFill>
                <a:latin typeface="Arial" panose="020B0604020202020204" pitchFamily="34" charset="0"/>
                <a:cs typeface="Arial" panose="020B0604020202020204" pitchFamily="34" charset="0"/>
              </a:rPr>
              <a:t>Integrate both physical and chemical separation processes</a:t>
            </a:r>
            <a:br>
              <a:rPr lang="en-US" sz="2200" dirty="0" smtClean="0">
                <a:solidFill>
                  <a:srgbClr val="FFFF99"/>
                </a:solidFill>
                <a:latin typeface="Arial" panose="020B0604020202020204" pitchFamily="34" charset="0"/>
                <a:cs typeface="Arial" panose="020B0604020202020204" pitchFamily="34" charset="0"/>
              </a:rPr>
            </a:br>
            <a:endParaRPr lang="en-US" sz="2200" dirty="0" smtClean="0">
              <a:solidFill>
                <a:srgbClr val="FFFF99"/>
              </a:solidFill>
              <a:latin typeface="Arial" panose="020B0604020202020204" pitchFamily="34" charset="0"/>
              <a:cs typeface="Arial" panose="020B0604020202020204" pitchFamily="34" charset="0"/>
            </a:endParaRPr>
          </a:p>
          <a:p>
            <a:pPr lvl="1"/>
            <a:r>
              <a:rPr lang="en-US" altLang="en-US" sz="2200" dirty="0" smtClean="0">
                <a:solidFill>
                  <a:srgbClr val="FFFF99"/>
                </a:solidFill>
                <a:latin typeface="Arial" panose="020B0604020202020204" pitchFamily="34" charset="0"/>
                <a:cs typeface="Arial" panose="020B0604020202020204" pitchFamily="34" charset="0"/>
              </a:rPr>
              <a:t>Pilot-scale circuit will have a dry solids feed rate of ¼ - ton/</a:t>
            </a:r>
            <a:r>
              <a:rPr lang="en-US" altLang="en-US" sz="2200" dirty="0" err="1" smtClean="0">
                <a:solidFill>
                  <a:srgbClr val="FFFF99"/>
                </a:solidFill>
                <a:latin typeface="Arial" panose="020B0604020202020204" pitchFamily="34" charset="0"/>
                <a:cs typeface="Arial" panose="020B0604020202020204" pitchFamily="34" charset="0"/>
              </a:rPr>
              <a:t>hr</a:t>
            </a:r>
            <a:r>
              <a:rPr lang="en-US" altLang="en-US" sz="2200" dirty="0" smtClean="0">
                <a:solidFill>
                  <a:srgbClr val="FFFF99"/>
                </a:solidFill>
                <a:latin typeface="Arial" panose="020B0604020202020204" pitchFamily="34" charset="0"/>
                <a:cs typeface="Arial" panose="020B0604020202020204" pitchFamily="34" charset="0"/>
              </a:rPr>
              <a:t> (0.23 </a:t>
            </a:r>
            <a:r>
              <a:rPr lang="en-US" altLang="en-US" sz="2200" dirty="0" err="1" smtClean="0">
                <a:solidFill>
                  <a:srgbClr val="FFFF99"/>
                </a:solidFill>
                <a:latin typeface="Arial" panose="020B0604020202020204" pitchFamily="34" charset="0"/>
                <a:cs typeface="Arial" panose="020B0604020202020204" pitchFamily="34" charset="0"/>
              </a:rPr>
              <a:t>tonne</a:t>
            </a:r>
            <a:r>
              <a:rPr lang="en-US" altLang="en-US" sz="2200" dirty="0" smtClean="0">
                <a:solidFill>
                  <a:srgbClr val="FFFF99"/>
                </a:solidFill>
                <a:latin typeface="Arial" panose="020B0604020202020204" pitchFamily="34" charset="0"/>
                <a:cs typeface="Arial" panose="020B0604020202020204" pitchFamily="34" charset="0"/>
              </a:rPr>
              <a:t>/</a:t>
            </a:r>
            <a:r>
              <a:rPr lang="en-US" altLang="en-US" sz="2200" dirty="0" err="1" smtClean="0">
                <a:solidFill>
                  <a:srgbClr val="FFFF99"/>
                </a:solidFill>
                <a:latin typeface="Arial" panose="020B0604020202020204" pitchFamily="34" charset="0"/>
                <a:cs typeface="Arial" panose="020B0604020202020204" pitchFamily="34" charset="0"/>
              </a:rPr>
              <a:t>hr</a:t>
            </a:r>
            <a:r>
              <a:rPr lang="en-US" altLang="en-US" sz="2200" dirty="0" smtClean="0">
                <a:solidFill>
                  <a:srgbClr val="FFFF99"/>
                </a:solidFill>
                <a:latin typeface="Arial" panose="020B0604020202020204" pitchFamily="34" charset="0"/>
                <a:cs typeface="Arial" panose="020B0604020202020204" pitchFamily="34" charset="0"/>
              </a:rPr>
              <a:t>) and will be capable of producing 5 - 7 pounds (2.3 – 3.2 kg) per hour of combined concentrates with purity levels of at least 2 % (20,000 ppm) total REE’s by weight.</a:t>
            </a:r>
            <a:br>
              <a:rPr lang="en-US" altLang="en-US" sz="2200" dirty="0" smtClean="0">
                <a:solidFill>
                  <a:srgbClr val="FFFF99"/>
                </a:solidFill>
                <a:latin typeface="Arial" panose="020B0604020202020204" pitchFamily="34" charset="0"/>
                <a:cs typeface="Arial" panose="020B0604020202020204" pitchFamily="34" charset="0"/>
              </a:rPr>
            </a:br>
            <a:endParaRPr lang="en-US" altLang="en-US" sz="2200" dirty="0" smtClean="0">
              <a:solidFill>
                <a:srgbClr val="FFFF99"/>
              </a:solidFill>
              <a:latin typeface="Arial" panose="020B0604020202020204" pitchFamily="34" charset="0"/>
              <a:cs typeface="Arial" panose="020B0604020202020204" pitchFamily="34" charset="0"/>
            </a:endParaRPr>
          </a:p>
          <a:p>
            <a:pPr lvl="1"/>
            <a:r>
              <a:rPr lang="en-US" altLang="en-US" sz="2200" dirty="0" smtClean="0">
                <a:solidFill>
                  <a:srgbClr val="FFFF99"/>
                </a:solidFill>
                <a:latin typeface="Arial" panose="020B0604020202020204" pitchFamily="34" charset="0"/>
                <a:cs typeface="Arial" panose="020B0604020202020204" pitchFamily="34" charset="0"/>
              </a:rPr>
              <a:t>Technical and economic feasibility of the proposed system will be fully evaluated with respect to separation performance, throughput capacity, capital and operating costs, and environmental acceptability.</a:t>
            </a:r>
          </a:p>
          <a:p>
            <a:endParaRPr lang="en-US" altLang="en-US" sz="2000" dirty="0">
              <a:solidFill>
                <a:srgbClr val="66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27943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2119" y="149403"/>
            <a:ext cx="7845287" cy="7686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FF00"/>
                </a:solidFill>
                <a:latin typeface="Arial" panose="020B0604020202020204" pitchFamily="34" charset="0"/>
                <a:cs typeface="Arial" panose="020B0604020202020204" pitchFamily="34" charset="0"/>
              </a:rPr>
              <a:t>University of </a:t>
            </a:r>
            <a:r>
              <a:rPr lang="en-US" sz="3600" b="1" smtClean="0">
                <a:solidFill>
                  <a:srgbClr val="FFFF00"/>
                </a:solidFill>
                <a:latin typeface="Arial" panose="020B0604020202020204" pitchFamily="34" charset="0"/>
                <a:cs typeface="Arial" panose="020B0604020202020204" pitchFamily="34" charset="0"/>
              </a:rPr>
              <a:t>Kentucky Personnel</a:t>
            </a:r>
            <a:endParaRPr lang="en-US" sz="3600" b="1" dirty="0">
              <a:solidFill>
                <a:srgbClr val="FFFF0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06934375"/>
              </p:ext>
            </p:extLst>
          </p:nvPr>
        </p:nvGraphicFramePr>
        <p:xfrm>
          <a:off x="232682" y="918029"/>
          <a:ext cx="8584163" cy="5783577"/>
        </p:xfrm>
        <a:graphic>
          <a:graphicData uri="http://schemas.openxmlformats.org/drawingml/2006/table">
            <a:tbl>
              <a:tblPr firstRow="1" bandRow="1">
                <a:tableStyleId>{2D5ABB26-0587-4C30-8999-92F81FD0307C}</a:tableStyleId>
              </a:tblPr>
              <a:tblGrid>
                <a:gridCol w="3351088">
                  <a:extLst>
                    <a:ext uri="{9D8B030D-6E8A-4147-A177-3AD203B41FA5}">
                      <a16:colId xmlns:a16="http://schemas.microsoft.com/office/drawing/2014/main" xmlns="" val="20000"/>
                    </a:ext>
                  </a:extLst>
                </a:gridCol>
                <a:gridCol w="5233075">
                  <a:extLst>
                    <a:ext uri="{9D8B030D-6E8A-4147-A177-3AD203B41FA5}">
                      <a16:colId xmlns:a16="http://schemas.microsoft.com/office/drawing/2014/main" xmlns="" val="20001"/>
                    </a:ext>
                  </a:extLst>
                </a:gridCol>
              </a:tblGrid>
              <a:tr h="1696399">
                <a:tc>
                  <a:txBody>
                    <a:bodyPr/>
                    <a:lstStyle/>
                    <a:p>
                      <a:r>
                        <a:rPr lang="en-US" sz="2400" dirty="0">
                          <a:solidFill>
                            <a:srgbClr val="66FFFF"/>
                          </a:solidFill>
                          <a:latin typeface="Arial" panose="020B0604020202020204" pitchFamily="34" charset="0"/>
                          <a:cs typeface="Arial" panose="020B0604020202020204" pitchFamily="34" charset="0"/>
                        </a:rPr>
                        <a:t>Rick Honaker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dirty="0">
                          <a:solidFill>
                            <a:srgbClr val="FFC000"/>
                          </a:solidFill>
                          <a:latin typeface="Arial" panose="020B0604020202020204" pitchFamily="34" charset="0"/>
                          <a:cs typeface="Arial" panose="020B0604020202020204" pitchFamily="34" charset="0"/>
                        </a:rPr>
                        <a:t>Professor and Chair,</a:t>
                      </a:r>
                      <a:r>
                        <a:rPr lang="en-US" baseline="0" dirty="0">
                          <a:solidFill>
                            <a:srgbClr val="FFC000"/>
                          </a:solidFill>
                          <a:latin typeface="Arial" panose="020B0604020202020204" pitchFamily="34" charset="0"/>
                          <a:cs typeface="Arial" panose="020B0604020202020204" pitchFamily="34" charset="0"/>
                        </a:rPr>
                        <a:t> Department of Mining Engineering</a:t>
                      </a:r>
                      <a:endParaRPr lang="en-US" dirty="0">
                        <a:solidFill>
                          <a:srgbClr val="FFC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70 Refereed Journal Publications, 30 Refereed Conference Articles and 90 Others</a:t>
                      </a: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$10 million in Research as Principal Investigator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160694">
                <a:tc>
                  <a:txBody>
                    <a:bodyPr/>
                    <a:lstStyle/>
                    <a:p>
                      <a:r>
                        <a:rPr lang="en-US" sz="2400" dirty="0">
                          <a:solidFill>
                            <a:srgbClr val="66FFFF"/>
                          </a:solidFill>
                          <a:latin typeface="Arial" panose="020B0604020202020204" pitchFamily="34" charset="0"/>
                          <a:cs typeface="Arial" panose="020B0604020202020204" pitchFamily="34" charset="0"/>
                        </a:rPr>
                        <a:t>John</a:t>
                      </a:r>
                      <a:r>
                        <a:rPr lang="en-US" sz="2400" baseline="0" dirty="0">
                          <a:solidFill>
                            <a:srgbClr val="66FFFF"/>
                          </a:solidFill>
                          <a:latin typeface="Arial" panose="020B0604020202020204" pitchFamily="34" charset="0"/>
                          <a:cs typeface="Arial" panose="020B0604020202020204" pitchFamily="34" charset="0"/>
                        </a:rPr>
                        <a:t> (</a:t>
                      </a:r>
                      <a:r>
                        <a:rPr lang="en-US" sz="2400" dirty="0">
                          <a:solidFill>
                            <a:srgbClr val="66FFFF"/>
                          </a:solidFill>
                          <a:latin typeface="Arial" panose="020B0604020202020204" pitchFamily="34" charset="0"/>
                          <a:cs typeface="Arial" panose="020B0604020202020204" pitchFamily="34" charset="0"/>
                        </a:rPr>
                        <a:t>Jack) </a:t>
                      </a:r>
                      <a:r>
                        <a:rPr lang="en-US" sz="2400" dirty="0" err="1">
                          <a:solidFill>
                            <a:srgbClr val="66FFFF"/>
                          </a:solidFill>
                          <a:latin typeface="Arial" panose="020B0604020202020204" pitchFamily="34" charset="0"/>
                          <a:cs typeface="Arial" panose="020B0604020202020204" pitchFamily="34" charset="0"/>
                        </a:rPr>
                        <a:t>Groppo</a:t>
                      </a:r>
                      <a:endParaRPr lang="en-US" sz="2400" dirty="0">
                        <a:solidFill>
                          <a:srgbClr val="66FFFF"/>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C000"/>
                          </a:solidFill>
                          <a:latin typeface="Arial" panose="020B0604020202020204" pitchFamily="34" charset="0"/>
                          <a:cs typeface="Arial" panose="020B0604020202020204" pitchFamily="34" charset="0"/>
                        </a:rPr>
                        <a:t>Professor, </a:t>
                      </a:r>
                      <a:r>
                        <a:rPr lang="en-US" baseline="0" dirty="0">
                          <a:solidFill>
                            <a:srgbClr val="FFC000"/>
                          </a:solidFill>
                          <a:latin typeface="Arial" panose="020B0604020202020204" pitchFamily="34" charset="0"/>
                          <a:cs typeface="Arial" panose="020B0604020202020204" pitchFamily="34" charset="0"/>
                        </a:rPr>
                        <a:t>Department of Mining Engineering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C000"/>
                          </a:solidFill>
                          <a:latin typeface="Arial" panose="020B0604020202020204" pitchFamily="34" charset="0"/>
                          <a:cs typeface="Arial" panose="020B0604020202020204" pitchFamily="34" charset="0"/>
                        </a:rPr>
                        <a:t>Six U.S. Patents, 29 Refereed Journal Articles and 200 Other Publications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C000"/>
                          </a:solidFill>
                          <a:latin typeface="Arial" panose="020B0604020202020204" pitchFamily="34" charset="0"/>
                          <a:cs typeface="Arial" panose="020B0604020202020204" pitchFamily="34" charset="0"/>
                        </a:rPr>
                        <a:t>Process Engineering &amp; Surface Chemistry</a:t>
                      </a:r>
                      <a:endParaRPr lang="en-US" dirty="0">
                        <a:solidFill>
                          <a:srgbClr val="FFC000"/>
                        </a:solidFill>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166451">
                <a:tc>
                  <a:txBody>
                    <a:bodyPr/>
                    <a:lstStyle/>
                    <a:p>
                      <a:r>
                        <a:rPr lang="en-US" sz="2400" dirty="0">
                          <a:solidFill>
                            <a:srgbClr val="66FFFF"/>
                          </a:solidFill>
                          <a:latin typeface="Arial" panose="020B0604020202020204" pitchFamily="34" charset="0"/>
                          <a:cs typeface="Arial" panose="020B0604020202020204" pitchFamily="34" charset="0"/>
                        </a:rPr>
                        <a:t>James (Jim) Hower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dirty="0">
                          <a:solidFill>
                            <a:srgbClr val="FFC000"/>
                          </a:solidFill>
                          <a:latin typeface="Arial" panose="020B0604020202020204" pitchFamily="34" charset="0"/>
                          <a:cs typeface="Arial" panose="020B0604020202020204" pitchFamily="34" charset="0"/>
                        </a:rPr>
                        <a:t>Principal</a:t>
                      </a:r>
                      <a:r>
                        <a:rPr lang="en-US" baseline="0" dirty="0">
                          <a:solidFill>
                            <a:srgbClr val="FFC000"/>
                          </a:solidFill>
                          <a:latin typeface="Arial" panose="020B0604020202020204" pitchFamily="34" charset="0"/>
                          <a:cs typeface="Arial" panose="020B0604020202020204" pitchFamily="34" charset="0"/>
                        </a:rPr>
                        <a:t> Research Scientist, Center for Applied Energy Research (CAER) </a:t>
                      </a: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&gt; 330 Technical Articles</a:t>
                      </a: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World-Renowned Coal Geologist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1668777">
                <a:tc>
                  <a:txBody>
                    <a:bodyPr/>
                    <a:lstStyle/>
                    <a:p>
                      <a:r>
                        <a:rPr lang="en-US" sz="2400" dirty="0">
                          <a:solidFill>
                            <a:srgbClr val="66FFFF"/>
                          </a:solidFill>
                          <a:latin typeface="Arial" panose="020B0604020202020204" pitchFamily="34" charset="0"/>
                          <a:cs typeface="Arial" panose="020B0604020202020204" pitchFamily="34" charset="0"/>
                        </a:rPr>
                        <a:t>Cortland Eble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Coal Geologist, Kentucky Geological Survey</a:t>
                      </a: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25 years of Experience</a:t>
                      </a:r>
                    </a:p>
                    <a:p>
                      <a:pPr marL="285750" indent="-285750">
                        <a:buFont typeface="Arial" panose="020B0604020202020204" pitchFamily="34" charset="0"/>
                        <a:buChar char="•"/>
                      </a:pPr>
                      <a:r>
                        <a:rPr lang="en-US" baseline="0" dirty="0">
                          <a:solidFill>
                            <a:srgbClr val="FFC000"/>
                          </a:solidFill>
                          <a:latin typeface="Arial" panose="020B0604020202020204" pitchFamily="34" charset="0"/>
                          <a:cs typeface="Arial" panose="020B0604020202020204" pitchFamily="34" charset="0"/>
                        </a:rPr>
                        <a:t>Participated in numerous studies quantifying and updating coal reserves, assessing coal quality and marketability.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pic>
        <p:nvPicPr>
          <p:cNvPr id="6" name="Picture 5"/>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99360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7075" y="33242"/>
            <a:ext cx="7058343" cy="646331"/>
          </a:xfrm>
          <a:prstGeom prst="rect">
            <a:avLst/>
          </a:prstGeom>
          <a:noFill/>
        </p:spPr>
        <p:txBody>
          <a:bodyPr wrap="none" rtlCol="0">
            <a:spAutoFit/>
          </a:bodyPr>
          <a:lstStyle/>
          <a:p>
            <a:pPr algn="ctr"/>
            <a:r>
              <a:rPr lang="en-US" sz="3600" b="1" dirty="0" smtClean="0">
                <a:solidFill>
                  <a:srgbClr val="FFFF00"/>
                </a:solidFill>
                <a:latin typeface="Arial" panose="020B0604020202020204" pitchFamily="34" charset="0"/>
                <a:cs typeface="Arial" panose="020B0604020202020204" pitchFamily="34" charset="0"/>
              </a:rPr>
              <a:t>What are Rare Earth Elements?</a:t>
            </a:r>
          </a:p>
        </p:txBody>
      </p:sp>
      <p:pic>
        <p:nvPicPr>
          <p:cNvPr id="5"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92350" y="6443377"/>
            <a:ext cx="1562534" cy="338536"/>
          </a:xfrm>
          <a:prstGeom prst="rect">
            <a:avLst/>
          </a:prstGeom>
          <a:ln>
            <a:solidFill>
              <a:srgbClr val="0000CC"/>
            </a:solidFill>
          </a:ln>
        </p:spPr>
      </p:pic>
      <p:pic>
        <p:nvPicPr>
          <p:cNvPr id="7" name="Picture 6"/>
          <p:cNvPicPr>
            <a:picLocks noChangeAspect="1"/>
          </p:cNvPicPr>
          <p:nvPr/>
        </p:nvPicPr>
        <p:blipFill>
          <a:blip r:embed="rId3">
            <a:lum bright="-20000" contrast="20000"/>
          </a:blip>
          <a:stretch>
            <a:fillRect/>
          </a:stretch>
        </p:blipFill>
        <p:spPr>
          <a:xfrm>
            <a:off x="318052" y="781878"/>
            <a:ext cx="8221093" cy="5238770"/>
          </a:xfrm>
          <a:prstGeom prst="rect">
            <a:avLst/>
          </a:prstGeom>
          <a:ln>
            <a:solidFill>
              <a:schemeClr val="tx1"/>
            </a:solidFill>
          </a:ln>
        </p:spPr>
      </p:pic>
      <p:pic>
        <p:nvPicPr>
          <p:cNvPr id="8" name="Picture 7"/>
          <p:cNvPicPr>
            <a:picLocks noChangeAspect="1"/>
          </p:cNvPicPr>
          <p:nvPr/>
        </p:nvPicPr>
        <p:blipFill>
          <a:blip r:embed="rId4">
            <a:lum bright="-20000" contrast="20000"/>
          </a:blip>
          <a:stretch>
            <a:fillRect/>
          </a:stretch>
        </p:blipFill>
        <p:spPr>
          <a:xfrm>
            <a:off x="4606246" y="4223272"/>
            <a:ext cx="4335898" cy="2121384"/>
          </a:xfrm>
          <a:prstGeom prst="rect">
            <a:avLst/>
          </a:prstGeom>
          <a:ln>
            <a:solidFill>
              <a:schemeClr val="tx1"/>
            </a:solidFill>
          </a:ln>
        </p:spPr>
      </p:pic>
    </p:spTree>
    <p:extLst>
      <p:ext uri="{BB962C8B-B14F-4D97-AF65-F5344CB8AC3E}">
        <p14:creationId xmlns:p14="http://schemas.microsoft.com/office/powerpoint/2010/main" val="87024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903" y="0"/>
            <a:ext cx="8355725" cy="3385542"/>
          </a:xfrm>
          <a:prstGeom prst="rect">
            <a:avLst/>
          </a:prstGeom>
        </p:spPr>
        <p:txBody>
          <a:bodyPr wrap="square">
            <a:spAutoFit/>
          </a:bodyPr>
          <a:lstStyle/>
          <a:p>
            <a:pPr algn="ctr"/>
            <a:r>
              <a:rPr lang="en-US" sz="3600" b="1" i="0" u="none" strike="noStrike" baseline="0" dirty="0" smtClean="0">
                <a:solidFill>
                  <a:srgbClr val="FFFF00"/>
                </a:solidFill>
                <a:latin typeface="Arial" panose="020B0604020202020204" pitchFamily="34" charset="0"/>
                <a:cs typeface="Arial" panose="020B0604020202020204" pitchFamily="34" charset="0"/>
              </a:rPr>
              <a:t>Rare Earth Element Abundances </a:t>
            </a:r>
          </a:p>
          <a:p>
            <a:endParaRPr lang="en-US" sz="1400" b="0" i="0" u="none" strike="noStrike" baseline="0" dirty="0" smtClean="0">
              <a:solidFill>
                <a:srgbClr val="66FFFF"/>
              </a:solidFill>
              <a:latin typeface="Arial" panose="020B0604020202020204" pitchFamily="34" charset="0"/>
              <a:cs typeface="Arial" panose="020B0604020202020204" pitchFamily="34" charset="0"/>
            </a:endParaRPr>
          </a:p>
          <a:p>
            <a:r>
              <a:rPr lang="en-US" sz="2000" b="0" i="0" u="none" strike="noStrike" baseline="0" dirty="0" smtClean="0">
                <a:solidFill>
                  <a:srgbClr val="66FFFF"/>
                </a:solidFill>
                <a:latin typeface="Arial" panose="020B0604020202020204" pitchFamily="34" charset="0"/>
                <a:cs typeface="Arial" panose="020B0604020202020204" pitchFamily="34" charset="0"/>
              </a:rPr>
              <a:t>The</a:t>
            </a:r>
            <a:r>
              <a:rPr lang="en-US" sz="2000" b="0" i="0" u="none" strike="noStrike" dirty="0" smtClean="0">
                <a:solidFill>
                  <a:srgbClr val="66FFFF"/>
                </a:solidFill>
                <a:latin typeface="Arial" panose="020B0604020202020204" pitchFamily="34" charset="0"/>
                <a:cs typeface="Arial" panose="020B0604020202020204" pitchFamily="34" charset="0"/>
              </a:rPr>
              <a:t> term </a:t>
            </a:r>
            <a:r>
              <a:rPr lang="en-US" sz="2000" b="0" i="0" u="none" strike="noStrike" baseline="0" dirty="0" smtClean="0">
                <a:solidFill>
                  <a:srgbClr val="66FFFF"/>
                </a:solidFill>
                <a:latin typeface="Arial" panose="020B0604020202020204" pitchFamily="34" charset="0"/>
                <a:cs typeface="Arial" panose="020B0604020202020204" pitchFamily="34" charset="0"/>
              </a:rPr>
              <a:t>rare earth elements (REE’s) is a historical misnomer; persistence of the term reflects unfamiliarity, rather than true rarity.</a:t>
            </a:r>
          </a:p>
          <a:p>
            <a:endParaRPr lang="en-US" sz="2000" dirty="0" smtClean="0">
              <a:solidFill>
                <a:srgbClr val="66FFFF"/>
              </a:solidFill>
            </a:endParaRPr>
          </a:p>
          <a:p>
            <a:r>
              <a:rPr lang="en-US" sz="2000" dirty="0" smtClean="0">
                <a:solidFill>
                  <a:srgbClr val="66FFFF"/>
                </a:solidFill>
                <a:latin typeface="Arial" charset="0"/>
                <a:ea typeface="Arial" charset="0"/>
                <a:cs typeface="Arial" charset="0"/>
              </a:rPr>
              <a:t>Several REE’s have crustal concentrations similar </a:t>
            </a:r>
            <a:r>
              <a:rPr lang="en-US" sz="2000" dirty="0">
                <a:solidFill>
                  <a:srgbClr val="66FFFF"/>
                </a:solidFill>
                <a:latin typeface="Arial" charset="0"/>
                <a:ea typeface="Arial" charset="0"/>
                <a:cs typeface="Arial" charset="0"/>
              </a:rPr>
              <a:t>to </a:t>
            </a:r>
            <a:r>
              <a:rPr lang="en-US" sz="2000" dirty="0" smtClean="0">
                <a:solidFill>
                  <a:srgbClr val="66FFFF"/>
                </a:solidFill>
                <a:latin typeface="Arial" charset="0"/>
                <a:ea typeface="Arial" charset="0"/>
                <a:cs typeface="Arial" charset="0"/>
              </a:rPr>
              <a:t>chromium</a:t>
            </a:r>
            <a:r>
              <a:rPr lang="en-US" sz="2000" dirty="0">
                <a:solidFill>
                  <a:srgbClr val="66FFFF"/>
                </a:solidFill>
                <a:latin typeface="Arial" charset="0"/>
                <a:ea typeface="Arial" charset="0"/>
                <a:cs typeface="Arial" charset="0"/>
              </a:rPr>
              <a:t>, nickel, copper, zinc, molybdenum, tin, tungsten, </a:t>
            </a:r>
            <a:r>
              <a:rPr lang="en-US" sz="2000" dirty="0" smtClean="0">
                <a:solidFill>
                  <a:srgbClr val="66FFFF"/>
                </a:solidFill>
                <a:latin typeface="Arial" charset="0"/>
                <a:ea typeface="Arial" charset="0"/>
                <a:cs typeface="Arial" charset="0"/>
              </a:rPr>
              <a:t>and lead.</a:t>
            </a:r>
            <a:endParaRPr lang="en-US" sz="2000" dirty="0">
              <a:solidFill>
                <a:srgbClr val="66FFFF"/>
              </a:solidFill>
              <a:latin typeface="Arial" charset="0"/>
              <a:ea typeface="Arial" charset="0"/>
              <a:cs typeface="Arial" charset="0"/>
            </a:endParaRPr>
          </a:p>
          <a:p>
            <a:endParaRPr lang="en-US" sz="2000" dirty="0">
              <a:solidFill>
                <a:srgbClr val="66FFFF"/>
              </a:solidFill>
              <a:latin typeface="Arial" panose="020B0604020202020204" pitchFamily="34" charset="0"/>
              <a:cs typeface="Arial" panose="020B0604020202020204" pitchFamily="34" charset="0"/>
            </a:endParaRPr>
          </a:p>
          <a:p>
            <a:r>
              <a:rPr lang="en-US" sz="2000" dirty="0" smtClean="0">
                <a:solidFill>
                  <a:srgbClr val="66FFFF"/>
                </a:solidFill>
                <a:latin typeface="Arial" panose="020B0604020202020204" pitchFamily="34" charset="0"/>
                <a:cs typeface="Arial" panose="020B0604020202020204" pitchFamily="34" charset="0"/>
              </a:rPr>
              <a:t>REE’s with even atomic numbers are more abundant than ones with odd numbers.</a:t>
            </a:r>
            <a:endParaRPr lang="en-US" sz="2000" dirty="0">
              <a:solidFill>
                <a:srgbClr val="66FF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882" y="3153104"/>
            <a:ext cx="5583765" cy="3590906"/>
          </a:xfrm>
          <a:prstGeom prst="rect">
            <a:avLst/>
          </a:prstGeom>
        </p:spPr>
      </p:pic>
      <p:sp>
        <p:nvSpPr>
          <p:cNvPr id="5" name="Oval 4"/>
          <p:cNvSpPr/>
          <p:nvPr/>
        </p:nvSpPr>
        <p:spPr>
          <a:xfrm>
            <a:off x="5130800" y="4203700"/>
            <a:ext cx="14478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178070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371" y="0"/>
            <a:ext cx="8403021" cy="6617196"/>
          </a:xfrm>
          <a:prstGeom prst="rect">
            <a:avLst/>
          </a:prstGeom>
        </p:spPr>
        <p:txBody>
          <a:bodyPr wrap="square">
            <a:spAutoFit/>
          </a:bodyPr>
          <a:lstStyle/>
          <a:p>
            <a:pPr algn="ctr"/>
            <a:r>
              <a:rPr lang="en-US" sz="3600" b="1" i="0" u="none" strike="noStrike" baseline="0" dirty="0" smtClean="0">
                <a:solidFill>
                  <a:srgbClr val="FFFF00"/>
                </a:solidFill>
                <a:latin typeface="Arial" panose="020B0604020202020204" pitchFamily="34" charset="0"/>
                <a:cs typeface="Arial" panose="020B0604020202020204" pitchFamily="34" charset="0"/>
              </a:rPr>
              <a:t>Rare Earth Element Resources</a:t>
            </a:r>
          </a:p>
          <a:p>
            <a:endParaRPr lang="en-US" b="0" i="0" u="none" strike="noStrike" baseline="0" dirty="0" smtClean="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1949</a:t>
            </a:r>
            <a:r>
              <a:rPr lang="en-US" sz="2400" dirty="0" smtClean="0">
                <a:solidFill>
                  <a:srgbClr val="66FFFF"/>
                </a:solidFill>
                <a:latin typeface="Arial" panose="020B0604020202020204" pitchFamily="34" charset="0"/>
                <a:cs typeface="Arial" panose="020B0604020202020204" pitchFamily="34" charset="0"/>
              </a:rPr>
              <a:t> - </a:t>
            </a:r>
            <a:r>
              <a:rPr lang="en-US" sz="2200" dirty="0" smtClean="0">
                <a:solidFill>
                  <a:srgbClr val="66FFFF"/>
                </a:solidFill>
                <a:latin typeface="Arial" panose="020B0604020202020204" pitchFamily="34" charset="0"/>
                <a:cs typeface="Arial" panose="020B0604020202020204" pitchFamily="34" charset="0"/>
              </a:rPr>
              <a:t>a </a:t>
            </a:r>
            <a:r>
              <a:rPr lang="en-US" sz="2200" dirty="0">
                <a:solidFill>
                  <a:srgbClr val="66FFFF"/>
                </a:solidFill>
                <a:latin typeface="Arial" panose="020B0604020202020204" pitchFamily="34" charset="0"/>
                <a:cs typeface="Arial" panose="020B0604020202020204" pitchFamily="34" charset="0"/>
              </a:rPr>
              <a:t>carbonatite intrusion with </a:t>
            </a:r>
            <a:r>
              <a:rPr lang="en-US" sz="2200" dirty="0" smtClean="0">
                <a:solidFill>
                  <a:srgbClr val="66FFFF"/>
                </a:solidFill>
                <a:latin typeface="Arial" panose="020B0604020202020204" pitchFamily="34" charset="0"/>
                <a:cs typeface="Arial" panose="020B0604020202020204" pitchFamily="34" charset="0"/>
              </a:rPr>
              <a:t>elevated </a:t>
            </a:r>
            <a:r>
              <a:rPr lang="en-US" sz="2200" dirty="0">
                <a:solidFill>
                  <a:srgbClr val="66FFFF"/>
                </a:solidFill>
                <a:latin typeface="Arial" panose="020B0604020202020204" pitchFamily="34" charset="0"/>
                <a:cs typeface="Arial" panose="020B0604020202020204" pitchFamily="34" charset="0"/>
              </a:rPr>
              <a:t>contents of light </a:t>
            </a:r>
            <a:r>
              <a:rPr lang="en-US" sz="2200" dirty="0" smtClean="0">
                <a:solidFill>
                  <a:srgbClr val="66FFFF"/>
                </a:solidFill>
                <a:latin typeface="Arial" panose="020B0604020202020204" pitchFamily="34" charset="0"/>
                <a:cs typeface="Arial" panose="020B0604020202020204" pitchFamily="34" charset="0"/>
              </a:rPr>
              <a:t>REE’s, </a:t>
            </a:r>
            <a:r>
              <a:rPr lang="en-US" sz="2200" dirty="0">
                <a:solidFill>
                  <a:srgbClr val="66FFFF"/>
                </a:solidFill>
                <a:latin typeface="Arial" panose="020B0604020202020204" pitchFamily="34" charset="0"/>
                <a:cs typeface="Arial" panose="020B0604020202020204" pitchFamily="34" charset="0"/>
              </a:rPr>
              <a:t>was discovered at Mountain Pass, in the upper Mojave Desert, </a:t>
            </a:r>
            <a:r>
              <a:rPr lang="en-US" sz="2200" dirty="0" smtClean="0">
                <a:solidFill>
                  <a:srgbClr val="66FFFF"/>
                </a:solidFill>
                <a:latin typeface="Arial" panose="020B0604020202020204" pitchFamily="34" charset="0"/>
                <a:cs typeface="Arial" panose="020B0604020202020204" pitchFamily="34" charset="0"/>
              </a:rPr>
              <a:t>California.</a:t>
            </a:r>
          </a:p>
          <a:p>
            <a:endParaRPr lang="en-US"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1960’s</a:t>
            </a:r>
            <a:r>
              <a:rPr lang="en-US" sz="2400" dirty="0" smtClean="0">
                <a:solidFill>
                  <a:srgbClr val="66FFFF"/>
                </a:solidFill>
                <a:latin typeface="Arial" panose="020B0604020202020204" pitchFamily="34" charset="0"/>
                <a:cs typeface="Arial" panose="020B0604020202020204" pitchFamily="34" charset="0"/>
              </a:rPr>
              <a:t> – </a:t>
            </a:r>
            <a:r>
              <a:rPr lang="en-US" sz="2200" dirty="0" smtClean="0">
                <a:solidFill>
                  <a:srgbClr val="66FFFF"/>
                </a:solidFill>
                <a:latin typeface="Arial" panose="020B0604020202020204" pitchFamily="34" charset="0"/>
                <a:cs typeface="Arial" panose="020B0604020202020204" pitchFamily="34" charset="0"/>
              </a:rPr>
              <a:t>Mountain Pass (owned </a:t>
            </a:r>
            <a:r>
              <a:rPr lang="en-US" sz="2200" dirty="0">
                <a:solidFill>
                  <a:srgbClr val="66FFFF"/>
                </a:solidFill>
                <a:latin typeface="Arial" panose="020B0604020202020204" pitchFamily="34" charset="0"/>
                <a:cs typeface="Arial" panose="020B0604020202020204" pitchFamily="34" charset="0"/>
              </a:rPr>
              <a:t>and operated by </a:t>
            </a:r>
            <a:r>
              <a:rPr lang="en-US" sz="2200" dirty="0" err="1">
                <a:solidFill>
                  <a:srgbClr val="66FFFF"/>
                </a:solidFill>
                <a:latin typeface="Arial" panose="020B0604020202020204" pitchFamily="34" charset="0"/>
                <a:cs typeface="Arial" panose="020B0604020202020204" pitchFamily="34" charset="0"/>
              </a:rPr>
              <a:t>Molycorp</a:t>
            </a:r>
            <a:r>
              <a:rPr lang="en-US" sz="2200" dirty="0">
                <a:solidFill>
                  <a:srgbClr val="66FFFF"/>
                </a:solidFill>
                <a:latin typeface="Arial" panose="020B0604020202020204" pitchFamily="34" charset="0"/>
                <a:cs typeface="Arial" panose="020B0604020202020204" pitchFamily="34" charset="0"/>
              </a:rPr>
              <a:t>, Inc</a:t>
            </a:r>
            <a:r>
              <a:rPr lang="en-US" sz="2200" dirty="0" smtClean="0">
                <a:solidFill>
                  <a:srgbClr val="66FFFF"/>
                </a:solidFill>
                <a:latin typeface="Arial" panose="020B0604020202020204" pitchFamily="34" charset="0"/>
                <a:cs typeface="Arial" panose="020B0604020202020204" pitchFamily="34" charset="0"/>
              </a:rPr>
              <a:t>.) becomes a major </a:t>
            </a:r>
            <a:r>
              <a:rPr lang="en-US" sz="2200" dirty="0">
                <a:solidFill>
                  <a:srgbClr val="66FFFF"/>
                </a:solidFill>
                <a:latin typeface="Arial" panose="020B0604020202020204" pitchFamily="34" charset="0"/>
                <a:cs typeface="Arial" panose="020B0604020202020204" pitchFamily="34" charset="0"/>
              </a:rPr>
              <a:t>source of </a:t>
            </a:r>
            <a:r>
              <a:rPr lang="en-US" sz="2200" dirty="0" smtClean="0">
                <a:solidFill>
                  <a:srgbClr val="66FFFF"/>
                </a:solidFill>
                <a:latin typeface="Arial" panose="020B0604020202020204" pitchFamily="34" charset="0"/>
                <a:cs typeface="Arial" panose="020B0604020202020204" pitchFamily="34" charset="0"/>
              </a:rPr>
              <a:t>REE’s. </a:t>
            </a:r>
            <a:r>
              <a:rPr lang="en-US" sz="2200" dirty="0">
                <a:solidFill>
                  <a:srgbClr val="66FFFF"/>
                </a:solidFill>
                <a:latin typeface="Arial" panose="020B0604020202020204" pitchFamily="34" charset="0"/>
                <a:cs typeface="Arial" panose="020B0604020202020204" pitchFamily="34" charset="0"/>
              </a:rPr>
              <a:t>Early development was supported largely by the sudden demand for </a:t>
            </a:r>
            <a:r>
              <a:rPr lang="en-US" sz="2200" dirty="0" err="1">
                <a:solidFill>
                  <a:srgbClr val="66FFFF"/>
                </a:solidFill>
                <a:latin typeface="Arial" panose="020B0604020202020204" pitchFamily="34" charset="0"/>
                <a:cs typeface="Arial" panose="020B0604020202020204" pitchFamily="34" charset="0"/>
              </a:rPr>
              <a:t>Eu</a:t>
            </a:r>
            <a:r>
              <a:rPr lang="en-US" sz="2200" dirty="0">
                <a:solidFill>
                  <a:srgbClr val="66FFFF"/>
                </a:solidFill>
                <a:latin typeface="Arial" panose="020B0604020202020204" pitchFamily="34" charset="0"/>
                <a:cs typeface="Arial" panose="020B0604020202020204" pitchFamily="34" charset="0"/>
              </a:rPr>
              <a:t> created by the commercialization </a:t>
            </a:r>
            <a:r>
              <a:rPr lang="en-US" sz="2200" dirty="0" smtClean="0">
                <a:solidFill>
                  <a:srgbClr val="66FFFF"/>
                </a:solidFill>
                <a:latin typeface="Arial" panose="020B0604020202020204" pitchFamily="34" charset="0"/>
                <a:cs typeface="Arial" panose="020B0604020202020204" pitchFamily="34" charset="0"/>
              </a:rPr>
              <a:t>of, and demand for, </a:t>
            </a:r>
            <a:r>
              <a:rPr lang="en-US" sz="2200" dirty="0">
                <a:solidFill>
                  <a:srgbClr val="66FFFF"/>
                </a:solidFill>
                <a:latin typeface="Arial" panose="020B0604020202020204" pitchFamily="34" charset="0"/>
                <a:cs typeface="Arial" panose="020B0604020202020204" pitchFamily="34" charset="0"/>
              </a:rPr>
              <a:t>color </a:t>
            </a:r>
            <a:r>
              <a:rPr lang="en-US" sz="2200" dirty="0" smtClean="0">
                <a:solidFill>
                  <a:srgbClr val="66FFFF"/>
                </a:solidFill>
                <a:latin typeface="Arial" panose="020B0604020202020204" pitchFamily="34" charset="0"/>
                <a:cs typeface="Arial" panose="020B0604020202020204" pitchFamily="34" charset="0"/>
              </a:rPr>
              <a:t>television sets.</a:t>
            </a:r>
          </a:p>
          <a:p>
            <a:endParaRPr lang="en-US"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1965 - mid-1980’s </a:t>
            </a:r>
            <a:r>
              <a:rPr lang="en-US" sz="2400" dirty="0" smtClean="0">
                <a:solidFill>
                  <a:srgbClr val="66FFFF"/>
                </a:solidFill>
                <a:latin typeface="Arial" panose="020B0604020202020204" pitchFamily="34" charset="0"/>
                <a:cs typeface="Arial" panose="020B0604020202020204" pitchFamily="34" charset="0"/>
              </a:rPr>
              <a:t>- </a:t>
            </a:r>
            <a:r>
              <a:rPr lang="en-US" sz="2200" dirty="0">
                <a:solidFill>
                  <a:srgbClr val="66FFFF"/>
                </a:solidFill>
                <a:latin typeface="Arial" panose="020B0604020202020204" pitchFamily="34" charset="0"/>
                <a:cs typeface="Arial" panose="020B0604020202020204" pitchFamily="34" charset="0"/>
              </a:rPr>
              <a:t>Mountain Pass </a:t>
            </a:r>
            <a:r>
              <a:rPr lang="en-US" sz="2200" dirty="0" smtClean="0">
                <a:solidFill>
                  <a:srgbClr val="66FFFF"/>
                </a:solidFill>
                <a:latin typeface="Arial" panose="020B0604020202020204" pitchFamily="34" charset="0"/>
                <a:cs typeface="Arial" panose="020B0604020202020204" pitchFamily="34" charset="0"/>
              </a:rPr>
              <a:t>becomes a </a:t>
            </a:r>
            <a:r>
              <a:rPr lang="en-US" sz="2200" dirty="0">
                <a:solidFill>
                  <a:srgbClr val="66FFFF"/>
                </a:solidFill>
                <a:latin typeface="Arial" panose="020B0604020202020204" pitchFamily="34" charset="0"/>
                <a:cs typeface="Arial" panose="020B0604020202020204" pitchFamily="34" charset="0"/>
              </a:rPr>
              <a:t>dominant source of </a:t>
            </a:r>
            <a:r>
              <a:rPr lang="en-US" sz="2200" dirty="0" smtClean="0">
                <a:solidFill>
                  <a:srgbClr val="66FFFF"/>
                </a:solidFill>
                <a:latin typeface="Arial" panose="020B0604020202020204" pitchFamily="34" charset="0"/>
                <a:cs typeface="Arial" panose="020B0604020202020204" pitchFamily="34" charset="0"/>
              </a:rPr>
              <a:t>REE’s, </a:t>
            </a:r>
            <a:r>
              <a:rPr lang="en-US" sz="2200" dirty="0">
                <a:solidFill>
                  <a:srgbClr val="66FFFF"/>
                </a:solidFill>
                <a:latin typeface="Arial" panose="020B0604020202020204" pitchFamily="34" charset="0"/>
                <a:cs typeface="Arial" panose="020B0604020202020204" pitchFamily="34" charset="0"/>
              </a:rPr>
              <a:t>and the United States </a:t>
            </a:r>
            <a:r>
              <a:rPr lang="en-US" sz="2200" dirty="0" smtClean="0">
                <a:solidFill>
                  <a:srgbClr val="66FFFF"/>
                </a:solidFill>
                <a:latin typeface="Arial" panose="020B0604020202020204" pitchFamily="34" charset="0"/>
                <a:cs typeface="Arial" panose="020B0604020202020204" pitchFamily="34" charset="0"/>
              </a:rPr>
              <a:t>is </a:t>
            </a:r>
            <a:r>
              <a:rPr lang="en-US" sz="2200" dirty="0">
                <a:solidFill>
                  <a:srgbClr val="66FFFF"/>
                </a:solidFill>
                <a:latin typeface="Arial" panose="020B0604020202020204" pitchFamily="34" charset="0"/>
                <a:cs typeface="Arial" panose="020B0604020202020204" pitchFamily="34" charset="0"/>
              </a:rPr>
              <a:t>largely self-sufficient in </a:t>
            </a:r>
            <a:r>
              <a:rPr lang="en-US" sz="2200" dirty="0" smtClean="0">
                <a:solidFill>
                  <a:srgbClr val="66FFFF"/>
                </a:solidFill>
                <a:latin typeface="Arial" panose="020B0604020202020204" pitchFamily="34" charset="0"/>
                <a:cs typeface="Arial" panose="020B0604020202020204" pitchFamily="34" charset="0"/>
              </a:rPr>
              <a:t>REE requirements. PC’s and cell phones do not exist (yet!).</a:t>
            </a:r>
          </a:p>
          <a:p>
            <a:endParaRPr lang="en-US" dirty="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1985 – 2000 </a:t>
            </a:r>
            <a:r>
              <a:rPr lang="en-US" sz="2400" dirty="0" smtClean="0">
                <a:solidFill>
                  <a:srgbClr val="66FFFF"/>
                </a:solidFill>
                <a:latin typeface="Arial" panose="020B0604020202020204" pitchFamily="34" charset="0"/>
                <a:cs typeface="Arial" panose="020B0604020202020204" pitchFamily="34" charset="0"/>
              </a:rPr>
              <a:t>– </a:t>
            </a:r>
            <a:r>
              <a:rPr lang="en-US" sz="2200" dirty="0" smtClean="0">
                <a:solidFill>
                  <a:srgbClr val="66FFFF"/>
                </a:solidFill>
                <a:latin typeface="Arial" panose="020B0604020202020204" pitchFamily="34" charset="0"/>
                <a:cs typeface="Arial" panose="020B0604020202020204" pitchFamily="34" charset="0"/>
              </a:rPr>
              <a:t>discovery of deposits, and production </a:t>
            </a:r>
            <a:r>
              <a:rPr lang="en-US" sz="2200" dirty="0">
                <a:solidFill>
                  <a:srgbClr val="66FFFF"/>
                </a:solidFill>
                <a:latin typeface="Arial" panose="020B0604020202020204" pitchFamily="34" charset="0"/>
                <a:cs typeface="Arial" panose="020B0604020202020204" pitchFamily="34" charset="0"/>
              </a:rPr>
              <a:t>of </a:t>
            </a:r>
            <a:r>
              <a:rPr lang="en-US" sz="2200" dirty="0" smtClean="0">
                <a:solidFill>
                  <a:srgbClr val="66FFFF"/>
                </a:solidFill>
                <a:latin typeface="Arial" panose="020B0604020202020204" pitchFamily="34" charset="0"/>
                <a:cs typeface="Arial" panose="020B0604020202020204" pitchFamily="34" charset="0"/>
              </a:rPr>
              <a:t>REE’s, </a:t>
            </a:r>
            <a:r>
              <a:rPr lang="en-US" sz="2200" dirty="0">
                <a:solidFill>
                  <a:srgbClr val="66FFFF"/>
                </a:solidFill>
                <a:latin typeface="Arial" panose="020B0604020202020204" pitchFamily="34" charset="0"/>
                <a:cs typeface="Arial" panose="020B0604020202020204" pitchFamily="34" charset="0"/>
              </a:rPr>
              <a:t>in </a:t>
            </a:r>
            <a:r>
              <a:rPr lang="en-US" sz="2200" dirty="0" smtClean="0">
                <a:solidFill>
                  <a:srgbClr val="66FFFF"/>
                </a:solidFill>
                <a:latin typeface="Arial" panose="020B0604020202020204" pitchFamily="34" charset="0"/>
                <a:cs typeface="Arial" panose="020B0604020202020204" pitchFamily="34" charset="0"/>
              </a:rPr>
              <a:t>China increases dramatically. Production from Mountain Pass declines due to environmental, regulatory and economic pressures.</a:t>
            </a:r>
          </a:p>
        </p:txBody>
      </p:sp>
      <p:pic>
        <p:nvPicPr>
          <p:cNvPr id="3" name="Picture 2"/>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898839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371" y="0"/>
            <a:ext cx="8403021" cy="2031325"/>
          </a:xfrm>
          <a:prstGeom prst="rect">
            <a:avLst/>
          </a:prstGeom>
        </p:spPr>
        <p:txBody>
          <a:bodyPr wrap="square">
            <a:spAutoFit/>
          </a:bodyPr>
          <a:lstStyle/>
          <a:p>
            <a:pPr algn="ctr"/>
            <a:r>
              <a:rPr lang="en-US" sz="3600" b="1" i="0" u="none" strike="noStrike" baseline="0" dirty="0" smtClean="0">
                <a:solidFill>
                  <a:srgbClr val="FFFF00"/>
                </a:solidFill>
                <a:latin typeface="Arial" panose="020B0604020202020204" pitchFamily="34" charset="0"/>
                <a:cs typeface="Arial" panose="020B0604020202020204" pitchFamily="34" charset="0"/>
              </a:rPr>
              <a:t>Rare Earth Element Resources</a:t>
            </a:r>
          </a:p>
          <a:p>
            <a:endParaRPr lang="en-US" b="0" i="0" u="none" strike="noStrike" baseline="0" dirty="0" smtClean="0">
              <a:solidFill>
                <a:srgbClr val="66FFFF"/>
              </a:solidFill>
              <a:latin typeface="Arial" panose="020B0604020202020204" pitchFamily="34" charset="0"/>
              <a:cs typeface="Arial" panose="020B0604020202020204" pitchFamily="34" charset="0"/>
            </a:endParaRPr>
          </a:p>
          <a:p>
            <a:r>
              <a:rPr lang="en-US" sz="2400" b="1" dirty="0" smtClean="0">
                <a:solidFill>
                  <a:srgbClr val="FFFF99"/>
                </a:solidFill>
                <a:latin typeface="Arial" panose="020B0604020202020204" pitchFamily="34" charset="0"/>
                <a:cs typeface="Arial" panose="020B0604020202020204" pitchFamily="34" charset="0"/>
              </a:rPr>
              <a:t>2000 – Present </a:t>
            </a:r>
            <a:r>
              <a:rPr lang="en-US" sz="2400" dirty="0" smtClean="0">
                <a:solidFill>
                  <a:srgbClr val="66FFFF"/>
                </a:solidFill>
                <a:latin typeface="Arial" panose="020B0604020202020204" pitchFamily="34" charset="0"/>
                <a:cs typeface="Arial" panose="020B0604020202020204" pitchFamily="34" charset="0"/>
              </a:rPr>
              <a:t>- </a:t>
            </a:r>
            <a:r>
              <a:rPr lang="en-US" sz="2200" dirty="0">
                <a:solidFill>
                  <a:srgbClr val="66FFFF"/>
                </a:solidFill>
                <a:latin typeface="Arial" panose="020B0604020202020204" pitchFamily="34" charset="0"/>
                <a:cs typeface="Arial" panose="020B0604020202020204" pitchFamily="34" charset="0"/>
              </a:rPr>
              <a:t>nearly all </a:t>
            </a:r>
            <a:r>
              <a:rPr lang="en-US" sz="2200" dirty="0" smtClean="0">
                <a:solidFill>
                  <a:srgbClr val="66FFFF"/>
                </a:solidFill>
                <a:latin typeface="Arial" panose="020B0604020202020204" pitchFamily="34" charset="0"/>
                <a:cs typeface="Arial" panose="020B0604020202020204" pitchFamily="34" charset="0"/>
              </a:rPr>
              <a:t>REE’s </a:t>
            </a:r>
            <a:r>
              <a:rPr lang="en-US" sz="2200" dirty="0">
                <a:solidFill>
                  <a:srgbClr val="66FFFF"/>
                </a:solidFill>
                <a:latin typeface="Arial" panose="020B0604020202020204" pitchFamily="34" charset="0"/>
                <a:cs typeface="Arial" panose="020B0604020202020204" pitchFamily="34" charset="0"/>
              </a:rPr>
              <a:t>used in the United States </a:t>
            </a:r>
            <a:r>
              <a:rPr lang="en-US" sz="2200" dirty="0" smtClean="0">
                <a:solidFill>
                  <a:srgbClr val="66FFFF"/>
                </a:solidFill>
                <a:latin typeface="Arial" panose="020B0604020202020204" pitchFamily="34" charset="0"/>
                <a:cs typeface="Arial" panose="020B0604020202020204" pitchFamily="34" charset="0"/>
              </a:rPr>
              <a:t>are imported </a:t>
            </a:r>
            <a:r>
              <a:rPr lang="en-US" sz="2200" dirty="0">
                <a:solidFill>
                  <a:srgbClr val="66FFFF"/>
                </a:solidFill>
                <a:latin typeface="Arial" panose="020B0604020202020204" pitchFamily="34" charset="0"/>
                <a:cs typeface="Arial" panose="020B0604020202020204" pitchFamily="34" charset="0"/>
              </a:rPr>
              <a:t>either directly from </a:t>
            </a:r>
            <a:r>
              <a:rPr lang="en-US" sz="2200" dirty="0" smtClean="0">
                <a:solidFill>
                  <a:srgbClr val="66FFFF"/>
                </a:solidFill>
                <a:latin typeface="Arial" panose="020B0604020202020204" pitchFamily="34" charset="0"/>
                <a:cs typeface="Arial" panose="020B0604020202020204" pitchFamily="34" charset="0"/>
              </a:rPr>
              <a:t>China, </a:t>
            </a:r>
            <a:r>
              <a:rPr lang="en-US" sz="2200" dirty="0">
                <a:solidFill>
                  <a:srgbClr val="66FFFF"/>
                </a:solidFill>
                <a:latin typeface="Arial" panose="020B0604020202020204" pitchFamily="34" charset="0"/>
                <a:cs typeface="Arial" panose="020B0604020202020204" pitchFamily="34" charset="0"/>
              </a:rPr>
              <a:t>or from countries that imported their plant feed materials from China. </a:t>
            </a:r>
            <a:endParaRPr lang="en-US" sz="2200" b="0" i="0" u="none" strike="noStrike" baseline="0" dirty="0" smtClean="0">
              <a:solidFill>
                <a:srgbClr val="66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80" y="2019811"/>
            <a:ext cx="7121087" cy="4327980"/>
          </a:xfrm>
          <a:prstGeom prst="rect">
            <a:avLst/>
          </a:prstGeom>
          <a:ln>
            <a:solidFill>
              <a:schemeClr val="tx1"/>
            </a:solidFill>
          </a:ln>
        </p:spPr>
      </p:pic>
      <p:pic>
        <p:nvPicPr>
          <p:cNvPr id="4" name="Picture 3"/>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38130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63724" y="66500"/>
            <a:ext cx="5036727" cy="6931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solidFill>
                  <a:srgbClr val="FFFF00"/>
                </a:solidFill>
                <a:latin typeface="Arial" panose="020B0604020202020204" pitchFamily="34" charset="0"/>
                <a:cs typeface="Arial" panose="020B0604020202020204" pitchFamily="34" charset="0"/>
              </a:rPr>
              <a:t>Volatile REE Prices</a:t>
            </a:r>
            <a:endParaRPr lang="en-US" sz="4000"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532747" y="1038224"/>
            <a:ext cx="4287003" cy="5256558"/>
          </a:xfrm>
          <a:prstGeom prst="rect">
            <a:avLst/>
          </a:prstGeom>
          <a:ln>
            <a:solidFill>
              <a:schemeClr val="tx1"/>
            </a:solidFill>
          </a:ln>
          <a:effectLst>
            <a:outerShdw blurRad="190500" algn="tl" rotWithShape="0">
              <a:srgbClr val="000000">
                <a:alpha val="70000"/>
              </a:srgbClr>
            </a:outerShdw>
          </a:effectLst>
        </p:spPr>
      </p:pic>
      <p:graphicFrame>
        <p:nvGraphicFramePr>
          <p:cNvPr id="4" name="Chart 3"/>
          <p:cNvGraphicFramePr>
            <a:graphicFrameLocks/>
          </p:cNvGraphicFramePr>
          <p:nvPr>
            <p:extLst>
              <p:ext uri="{D42A27DB-BD31-4B8C-83A1-F6EECF244321}">
                <p14:modId xmlns:p14="http://schemas.microsoft.com/office/powerpoint/2010/main" val="274052062"/>
              </p:ext>
            </p:extLst>
          </p:nvPr>
        </p:nvGraphicFramePr>
        <p:xfrm>
          <a:off x="423137" y="961762"/>
          <a:ext cx="3640673" cy="25382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102061187"/>
              </p:ext>
            </p:extLst>
          </p:nvPr>
        </p:nvGraphicFramePr>
        <p:xfrm>
          <a:off x="336641" y="3709270"/>
          <a:ext cx="3813664" cy="2585513"/>
        </p:xfrm>
        <a:graphic>
          <a:graphicData uri="http://schemas.openxmlformats.org/drawingml/2006/chart">
            <c:chart xmlns:c="http://schemas.openxmlformats.org/drawingml/2006/chart" xmlns:r="http://schemas.openxmlformats.org/officeDocument/2006/relationships" r:id="rId4"/>
          </a:graphicData>
        </a:graphic>
      </p:graphicFrame>
      <p:sp>
        <p:nvSpPr>
          <p:cNvPr id="6" name="Right Arrow 5"/>
          <p:cNvSpPr/>
          <p:nvPr/>
        </p:nvSpPr>
        <p:spPr bwMode="auto">
          <a:xfrm rot="1948990">
            <a:off x="2816497" y="2467349"/>
            <a:ext cx="1327857" cy="235995"/>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ight Arrow 7"/>
          <p:cNvSpPr/>
          <p:nvPr/>
        </p:nvSpPr>
        <p:spPr bwMode="auto">
          <a:xfrm rot="1948990">
            <a:off x="2862950" y="5273093"/>
            <a:ext cx="1327857" cy="235995"/>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0" name="Picture 9"/>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83963" y="6443377"/>
            <a:ext cx="1562534" cy="338536"/>
          </a:xfrm>
          <a:prstGeom prst="rect">
            <a:avLst/>
          </a:prstGeom>
          <a:ln>
            <a:solidFill>
              <a:srgbClr val="0000CC"/>
            </a:solidFill>
          </a:ln>
        </p:spPr>
      </p:pic>
    </p:spTree>
    <p:extLst>
      <p:ext uri="{BB962C8B-B14F-4D97-AF65-F5344CB8AC3E}">
        <p14:creationId xmlns:p14="http://schemas.microsoft.com/office/powerpoint/2010/main" val="84356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TM04033937[[fn=Vapor Trail]]</Template>
  <TotalTime>1452</TotalTime>
  <Words>867</Words>
  <Application>Microsoft Macintosh PowerPoint</Application>
  <PresentationFormat>On-screen Show (4:3)</PresentationFormat>
  <Paragraphs>121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Calibri Light</vt:lpstr>
      <vt:lpstr>Tahoma</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cortland eble</dc:creator>
  <cp:keywords/>
  <dc:description/>
  <cp:lastModifiedBy>Eble, Cortland F</cp:lastModifiedBy>
  <cp:revision>65</cp:revision>
  <dcterms:created xsi:type="dcterms:W3CDTF">2016-05-09T19:10:11Z</dcterms:created>
  <dcterms:modified xsi:type="dcterms:W3CDTF">2016-05-12T21:07:00Z</dcterms:modified>
  <cp:category/>
</cp:coreProperties>
</file>