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36"/>
  </p:notesMasterIdLst>
  <p:sldIdLst>
    <p:sldId id="256" r:id="rId2"/>
    <p:sldId id="376" r:id="rId3"/>
    <p:sldId id="359" r:id="rId4"/>
    <p:sldId id="356" r:id="rId5"/>
    <p:sldId id="342" r:id="rId6"/>
    <p:sldId id="339" r:id="rId7"/>
    <p:sldId id="307" r:id="rId8"/>
    <p:sldId id="308" r:id="rId9"/>
    <p:sldId id="309" r:id="rId10"/>
    <p:sldId id="310" r:id="rId11"/>
    <p:sldId id="381" r:id="rId12"/>
    <p:sldId id="371" r:id="rId13"/>
    <p:sldId id="362" r:id="rId14"/>
    <p:sldId id="363" r:id="rId15"/>
    <p:sldId id="366" r:id="rId16"/>
    <p:sldId id="370" r:id="rId17"/>
    <p:sldId id="329" r:id="rId18"/>
    <p:sldId id="353" r:id="rId19"/>
    <p:sldId id="377" r:id="rId20"/>
    <p:sldId id="378" r:id="rId21"/>
    <p:sldId id="375" r:id="rId22"/>
    <p:sldId id="344" r:id="rId23"/>
    <p:sldId id="345" r:id="rId24"/>
    <p:sldId id="380" r:id="rId25"/>
    <p:sldId id="374" r:id="rId26"/>
    <p:sldId id="364" r:id="rId27"/>
    <p:sldId id="365" r:id="rId28"/>
    <p:sldId id="373" r:id="rId29"/>
    <p:sldId id="379" r:id="rId30"/>
    <p:sldId id="369" r:id="rId31"/>
    <p:sldId id="358" r:id="rId32"/>
    <p:sldId id="361" r:id="rId33"/>
    <p:sldId id="343" r:id="rId34"/>
    <p:sldId id="367"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852"/>
    <a:srgbClr val="FFFFFF"/>
    <a:srgbClr val="D4D7D8"/>
    <a:srgbClr val="F9F9FB"/>
    <a:srgbClr val="24234A"/>
    <a:srgbClr val="F0FF2D"/>
    <a:srgbClr val="FFFF99"/>
    <a:srgbClr val="E7F74B"/>
    <a:srgbClr val="C0D8ED"/>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86615" autoAdjust="0"/>
  </p:normalViewPr>
  <p:slideViewPr>
    <p:cSldViewPr snapToGrid="0">
      <p:cViewPr varScale="1">
        <p:scale>
          <a:sx n="64" d="100"/>
          <a:sy n="64" d="100"/>
        </p:scale>
        <p:origin x="798" y="78"/>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128.163.49.240\geohazards\Seth\Oil-Gas\EPA\Sparks_2016_ClassII\CLASS%20II%20inj%20volumes%202013-2014.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2013-2014 Ky. SWD Injections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6460917155938797E-2"/>
          <c:y val="8.9453703261544351E-2"/>
          <c:w val="0.89389614915661697"/>
          <c:h val="0.73549777104863245"/>
        </c:manualLayout>
      </c:layout>
      <c:barChart>
        <c:barDir val="col"/>
        <c:grouping val="clustered"/>
        <c:varyColors val="0"/>
        <c:ser>
          <c:idx val="0"/>
          <c:order val="0"/>
          <c:spPr>
            <a:solidFill>
              <a:schemeClr val="accent1"/>
            </a:solidFill>
            <a:ln>
              <a:noFill/>
            </a:ln>
            <a:effectLst/>
          </c:spPr>
          <c:invertIfNegative val="0"/>
          <c:cat>
            <c:strRef>
              <c:f>inj_vol!$A$2:$A$31</c:f>
              <c:strCache>
                <c:ptCount val="30"/>
                <c:pt idx="0">
                  <c:v>KYS0030002</c:v>
                </c:pt>
                <c:pt idx="1">
                  <c:v>KYS0090007</c:v>
                </c:pt>
                <c:pt idx="2">
                  <c:v>KYS0430001</c:v>
                </c:pt>
                <c:pt idx="3">
                  <c:v>KYS0630001</c:v>
                </c:pt>
                <c:pt idx="4">
                  <c:v>KYS0630007</c:v>
                </c:pt>
                <c:pt idx="5">
                  <c:v>KYS0650091</c:v>
                </c:pt>
                <c:pt idx="6">
                  <c:v>KYS0650118</c:v>
                </c:pt>
                <c:pt idx="7">
                  <c:v>KYS0650119</c:v>
                </c:pt>
                <c:pt idx="8">
                  <c:v>KYS0890002</c:v>
                </c:pt>
                <c:pt idx="9">
                  <c:v>KYS0950001</c:v>
                </c:pt>
                <c:pt idx="10">
                  <c:v>KYS0990012</c:v>
                </c:pt>
                <c:pt idx="11">
                  <c:v>KYS0990017</c:v>
                </c:pt>
                <c:pt idx="12">
                  <c:v>KYS1010391</c:v>
                </c:pt>
                <c:pt idx="13">
                  <c:v>KYS1010392</c:v>
                </c:pt>
                <c:pt idx="14">
                  <c:v>KYS1010412</c:v>
                </c:pt>
                <c:pt idx="15">
                  <c:v>KYS1010413</c:v>
                </c:pt>
                <c:pt idx="16">
                  <c:v>KYS1270039</c:v>
                </c:pt>
                <c:pt idx="17">
                  <c:v>KYS1270203</c:v>
                </c:pt>
                <c:pt idx="18">
                  <c:v>KYS1270329</c:v>
                </c:pt>
                <c:pt idx="19">
                  <c:v>KYS1290843</c:v>
                </c:pt>
                <c:pt idx="20">
                  <c:v>KYS1530298</c:v>
                </c:pt>
                <c:pt idx="21">
                  <c:v>KYS1630001</c:v>
                </c:pt>
                <c:pt idx="22">
                  <c:v>KYS1630005</c:v>
                </c:pt>
                <c:pt idx="23">
                  <c:v>KYS1630006</c:v>
                </c:pt>
                <c:pt idx="24">
                  <c:v>KYS1770212</c:v>
                </c:pt>
                <c:pt idx="25">
                  <c:v>KYS2250087</c:v>
                </c:pt>
                <c:pt idx="26">
                  <c:v>KYS2250254</c:v>
                </c:pt>
                <c:pt idx="27">
                  <c:v>KYS2330172</c:v>
                </c:pt>
                <c:pt idx="28">
                  <c:v>KYS2330178</c:v>
                </c:pt>
                <c:pt idx="29">
                  <c:v>KYS2370104</c:v>
                </c:pt>
              </c:strCache>
            </c:strRef>
          </c:cat>
          <c:val>
            <c:numRef>
              <c:f>inj_vol!$R$2:$R$31</c:f>
              <c:numCache>
                <c:formatCode>_(* #,##0_);_(* \(#,##0\);_(* "-"??_);_(@_)</c:formatCode>
                <c:ptCount val="30"/>
                <c:pt idx="0">
                  <c:v>220</c:v>
                </c:pt>
                <c:pt idx="1">
                  <c:v>0</c:v>
                </c:pt>
                <c:pt idx="2">
                  <c:v>105202</c:v>
                </c:pt>
                <c:pt idx="3">
                  <c:v>4545</c:v>
                </c:pt>
                <c:pt idx="4">
                  <c:v>16123</c:v>
                </c:pt>
                <c:pt idx="5">
                  <c:v>0</c:v>
                </c:pt>
                <c:pt idx="6">
                  <c:v>215530</c:v>
                </c:pt>
                <c:pt idx="7">
                  <c:v>39299</c:v>
                </c:pt>
                <c:pt idx="8">
                  <c:v>88054</c:v>
                </c:pt>
                <c:pt idx="9">
                  <c:v>24831</c:v>
                </c:pt>
                <c:pt idx="10">
                  <c:v>119501</c:v>
                </c:pt>
                <c:pt idx="11">
                  <c:v>135</c:v>
                </c:pt>
                <c:pt idx="12">
                  <c:v>637200</c:v>
                </c:pt>
                <c:pt idx="13">
                  <c:v>2145</c:v>
                </c:pt>
                <c:pt idx="14">
                  <c:v>19302</c:v>
                </c:pt>
                <c:pt idx="15">
                  <c:v>18767</c:v>
                </c:pt>
                <c:pt idx="16">
                  <c:v>17819</c:v>
                </c:pt>
                <c:pt idx="17">
                  <c:v>23979</c:v>
                </c:pt>
                <c:pt idx="18">
                  <c:v>4707</c:v>
                </c:pt>
                <c:pt idx="19">
                  <c:v>4800</c:v>
                </c:pt>
                <c:pt idx="20">
                  <c:v>30146</c:v>
                </c:pt>
                <c:pt idx="21">
                  <c:v>560</c:v>
                </c:pt>
                <c:pt idx="22">
                  <c:v>1170</c:v>
                </c:pt>
                <c:pt idx="23">
                  <c:v>1830</c:v>
                </c:pt>
                <c:pt idx="24">
                  <c:v>11865</c:v>
                </c:pt>
                <c:pt idx="25">
                  <c:v>0</c:v>
                </c:pt>
                <c:pt idx="26">
                  <c:v>16100</c:v>
                </c:pt>
                <c:pt idx="27">
                  <c:v>77251</c:v>
                </c:pt>
                <c:pt idx="28">
                  <c:v>26255</c:v>
                </c:pt>
                <c:pt idx="29">
                  <c:v>300</c:v>
                </c:pt>
              </c:numCache>
            </c:numRef>
          </c:val>
        </c:ser>
        <c:dLbls>
          <c:showLegendKey val="0"/>
          <c:showVal val="0"/>
          <c:showCatName val="0"/>
          <c:showSerName val="0"/>
          <c:showPercent val="0"/>
          <c:showBubbleSize val="0"/>
        </c:dLbls>
        <c:gapWidth val="219"/>
        <c:overlap val="-27"/>
        <c:axId val="130825360"/>
        <c:axId val="130487656"/>
      </c:barChart>
      <c:catAx>
        <c:axId val="13082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487656"/>
        <c:crosses val="autoZero"/>
        <c:auto val="1"/>
        <c:lblAlgn val="ctr"/>
        <c:lblOffset val="100"/>
        <c:noMultiLvlLbl val="0"/>
      </c:catAx>
      <c:valAx>
        <c:axId val="130487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Volume (BBL)</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825360"/>
        <c:crosses val="autoZero"/>
        <c:crossBetween val="between"/>
      </c:valAx>
      <c:spPr>
        <a:noFill/>
        <a:ln>
          <a:noFill/>
        </a:ln>
        <a:effectLst/>
      </c:spPr>
    </c:plotArea>
    <c:plotVisOnly val="1"/>
    <c:dispBlanksAs val="gap"/>
    <c:showDLblsOverMax val="0"/>
  </c:chart>
  <c:spPr>
    <a:solidFill>
      <a:schemeClr val="accent1">
        <a:lumMod val="40000"/>
        <a:lumOff val="60000"/>
        <a:alpha val="87000"/>
      </a:schemeClr>
    </a:solidFill>
    <a:ln>
      <a:solidFill>
        <a:srgbClr val="0070C0"/>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0.19252</cdr:x>
      <cdr:y>0.80464</cdr:y>
    </cdr:from>
    <cdr:to>
      <cdr:x>0.21129</cdr:x>
      <cdr:y>0.83284</cdr:y>
    </cdr:to>
    <cdr:sp macro="" textlink="">
      <cdr:nvSpPr>
        <cdr:cNvPr id="2" name="Oval 1"/>
        <cdr:cNvSpPr/>
      </cdr:nvSpPr>
      <cdr:spPr>
        <a:xfrm xmlns:a="http://schemas.openxmlformats.org/drawingml/2006/main">
          <a:off x="1519767" y="5135033"/>
          <a:ext cx="148166" cy="179917"/>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0.22228</cdr:x>
      <cdr:y>0.79735</cdr:y>
    </cdr:from>
    <cdr:to>
      <cdr:x>0.24105</cdr:x>
      <cdr:y>0.82554</cdr:y>
    </cdr:to>
    <cdr:sp macro="" textlink="">
      <cdr:nvSpPr>
        <cdr:cNvPr id="3" name="Oval 2"/>
        <cdr:cNvSpPr/>
      </cdr:nvSpPr>
      <cdr:spPr>
        <a:xfrm xmlns:a="http://schemas.openxmlformats.org/drawingml/2006/main">
          <a:off x="1754717" y="5088466"/>
          <a:ext cx="148166" cy="179917"/>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0.27993</cdr:x>
      <cdr:y>0.58507</cdr:y>
    </cdr:from>
    <cdr:to>
      <cdr:x>0.2987</cdr:x>
      <cdr:y>0.61327</cdr:y>
    </cdr:to>
    <cdr:sp macro="" textlink="">
      <cdr:nvSpPr>
        <cdr:cNvPr id="4" name="Oval 3"/>
        <cdr:cNvSpPr/>
      </cdr:nvSpPr>
      <cdr:spPr>
        <a:xfrm xmlns:a="http://schemas.openxmlformats.org/drawingml/2006/main">
          <a:off x="2209800" y="3733800"/>
          <a:ext cx="148166" cy="179917"/>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0.31077</cdr:x>
      <cdr:y>0.77081</cdr:y>
    </cdr:from>
    <cdr:to>
      <cdr:x>0.32953</cdr:x>
      <cdr:y>0.79901</cdr:y>
    </cdr:to>
    <cdr:sp macro="" textlink="">
      <cdr:nvSpPr>
        <cdr:cNvPr id="5" name="Oval 4"/>
        <cdr:cNvSpPr/>
      </cdr:nvSpPr>
      <cdr:spPr>
        <a:xfrm xmlns:a="http://schemas.openxmlformats.org/drawingml/2006/main">
          <a:off x="2453217" y="4919133"/>
          <a:ext cx="148166" cy="179917"/>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0.34026</cdr:x>
      <cdr:y>0.72106</cdr:y>
    </cdr:from>
    <cdr:to>
      <cdr:x>0.35903</cdr:x>
      <cdr:y>0.74925</cdr:y>
    </cdr:to>
    <cdr:sp macro="" textlink="">
      <cdr:nvSpPr>
        <cdr:cNvPr id="6" name="Oval 5"/>
        <cdr:cNvSpPr/>
      </cdr:nvSpPr>
      <cdr:spPr>
        <a:xfrm xmlns:a="http://schemas.openxmlformats.org/drawingml/2006/main">
          <a:off x="2686050" y="4601633"/>
          <a:ext cx="148166" cy="179917"/>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0.5789</cdr:x>
      <cdr:y>0.80066</cdr:y>
    </cdr:from>
    <cdr:to>
      <cdr:x>0.59767</cdr:x>
      <cdr:y>0.82886</cdr:y>
    </cdr:to>
    <cdr:sp macro="" textlink="">
      <cdr:nvSpPr>
        <cdr:cNvPr id="7" name="Oval 6"/>
        <cdr:cNvSpPr/>
      </cdr:nvSpPr>
      <cdr:spPr>
        <a:xfrm xmlns:a="http://schemas.openxmlformats.org/drawingml/2006/main">
          <a:off x="4569884" y="5109634"/>
          <a:ext cx="148166" cy="179917"/>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0.60973</cdr:x>
      <cdr:y>0.79071</cdr:y>
    </cdr:from>
    <cdr:to>
      <cdr:x>0.6285</cdr:x>
      <cdr:y>0.81891</cdr:y>
    </cdr:to>
    <cdr:sp macro="" textlink="">
      <cdr:nvSpPr>
        <cdr:cNvPr id="8" name="Oval 7"/>
        <cdr:cNvSpPr/>
      </cdr:nvSpPr>
      <cdr:spPr>
        <a:xfrm xmlns:a="http://schemas.openxmlformats.org/drawingml/2006/main">
          <a:off x="4813300" y="5046133"/>
          <a:ext cx="148166" cy="179917"/>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0.63789</cdr:x>
      <cdr:y>0.80564</cdr:y>
    </cdr:from>
    <cdr:to>
      <cdr:x>0.65666</cdr:x>
      <cdr:y>0.83383</cdr:y>
    </cdr:to>
    <cdr:sp macro="" textlink="">
      <cdr:nvSpPr>
        <cdr:cNvPr id="9" name="Oval 8"/>
        <cdr:cNvSpPr/>
      </cdr:nvSpPr>
      <cdr:spPr>
        <a:xfrm xmlns:a="http://schemas.openxmlformats.org/drawingml/2006/main">
          <a:off x="5035550" y="5141384"/>
          <a:ext cx="148166" cy="179917"/>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0.66738</cdr:x>
      <cdr:y>0.80232</cdr:y>
    </cdr:from>
    <cdr:to>
      <cdr:x>0.68615</cdr:x>
      <cdr:y>0.83051</cdr:y>
    </cdr:to>
    <cdr:sp macro="" textlink="">
      <cdr:nvSpPr>
        <cdr:cNvPr id="10" name="Oval 9"/>
        <cdr:cNvSpPr/>
      </cdr:nvSpPr>
      <cdr:spPr>
        <a:xfrm xmlns:a="http://schemas.openxmlformats.org/drawingml/2006/main">
          <a:off x="5268384" y="5120216"/>
          <a:ext cx="148166" cy="179917"/>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0.69688</cdr:x>
      <cdr:y>0.78076</cdr:y>
    </cdr:from>
    <cdr:to>
      <cdr:x>0.71565</cdr:x>
      <cdr:y>0.80896</cdr:y>
    </cdr:to>
    <cdr:sp macro="" textlink="">
      <cdr:nvSpPr>
        <cdr:cNvPr id="11" name="Oval 10"/>
        <cdr:cNvSpPr/>
      </cdr:nvSpPr>
      <cdr:spPr>
        <a:xfrm xmlns:a="http://schemas.openxmlformats.org/drawingml/2006/main">
          <a:off x="5501217" y="4982633"/>
          <a:ext cx="148166" cy="179917"/>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0.96635</cdr:x>
      <cdr:y>0.8073</cdr:y>
    </cdr:from>
    <cdr:to>
      <cdr:x>0.98512</cdr:x>
      <cdr:y>0.83549</cdr:y>
    </cdr:to>
    <cdr:sp macro="" textlink="">
      <cdr:nvSpPr>
        <cdr:cNvPr id="12" name="Oval 11"/>
        <cdr:cNvSpPr/>
      </cdr:nvSpPr>
      <cdr:spPr>
        <a:xfrm xmlns:a="http://schemas.openxmlformats.org/drawingml/2006/main">
          <a:off x="7628467" y="5151967"/>
          <a:ext cx="148166" cy="179917"/>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270E29A-CA4D-4731-91CB-B66394368AB5}" type="datetimeFigureOut">
              <a:rPr lang="en-US" smtClean="0"/>
              <a:t>5/13/2016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0DD25CA-36AE-43EA-BC46-022758DE23E4}" type="slidenum">
              <a:rPr lang="en-US" smtClean="0"/>
              <a:t>‹#›</a:t>
            </a:fld>
            <a:endParaRPr lang="en-US"/>
          </a:p>
        </p:txBody>
      </p:sp>
    </p:spTree>
    <p:extLst>
      <p:ext uri="{BB962C8B-B14F-4D97-AF65-F5344CB8AC3E}">
        <p14:creationId xmlns:p14="http://schemas.microsoft.com/office/powerpoint/2010/main" val="4053011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D25CA-36AE-43EA-BC46-022758DE23E4}" type="slidenum">
              <a:rPr lang="en-US" smtClean="0"/>
              <a:t>2</a:t>
            </a:fld>
            <a:endParaRPr lang="en-US"/>
          </a:p>
        </p:txBody>
      </p:sp>
    </p:spTree>
    <p:extLst>
      <p:ext uri="{BB962C8B-B14F-4D97-AF65-F5344CB8AC3E}">
        <p14:creationId xmlns:p14="http://schemas.microsoft.com/office/powerpoint/2010/main" val="348257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594" lvl="1" indent="-174708">
              <a:lnSpc>
                <a:spcPct val="150000"/>
              </a:lnSpc>
              <a:spcAft>
                <a:spcPts val="611"/>
              </a:spcAft>
              <a:buFontTx/>
              <a:buChar char="-"/>
            </a:pPr>
            <a:r>
              <a:rPr lang="en-US" dirty="0"/>
              <a:t>Gaining an understanding of the injection-related and geological conditions required for inducing (or not) earthquakes.</a:t>
            </a:r>
          </a:p>
          <a:p>
            <a:pPr marL="640594" lvl="1" indent="-174708">
              <a:lnSpc>
                <a:spcPct val="150000"/>
              </a:lnSpc>
              <a:spcAft>
                <a:spcPts val="611"/>
              </a:spcAft>
              <a:buFontTx/>
              <a:buChar char="-"/>
            </a:pPr>
            <a:r>
              <a:rPr lang="en-US" dirty="0"/>
              <a:t>Improving the ability to robustly discriminate between natural and induced events.</a:t>
            </a:r>
          </a:p>
          <a:p>
            <a:pPr marL="640594" lvl="1" indent="-174708">
              <a:lnSpc>
                <a:spcPct val="150000"/>
              </a:lnSpc>
              <a:spcAft>
                <a:spcPts val="611"/>
              </a:spcAft>
              <a:buFontTx/>
              <a:buChar char="-"/>
            </a:pPr>
            <a:r>
              <a:rPr lang="en-US" dirty="0"/>
              <a:t>Establishing background levels prior to the occurrence of any events of significance</a:t>
            </a:r>
          </a:p>
        </p:txBody>
      </p:sp>
      <p:sp>
        <p:nvSpPr>
          <p:cNvPr id="4" name="Slide Number Placeholder 3"/>
          <p:cNvSpPr>
            <a:spLocks noGrp="1"/>
          </p:cNvSpPr>
          <p:nvPr>
            <p:ph type="sldNum" sz="quarter" idx="10"/>
          </p:nvPr>
        </p:nvSpPr>
        <p:spPr/>
        <p:txBody>
          <a:bodyPr/>
          <a:lstStyle/>
          <a:p>
            <a:fld id="{60DD25CA-36AE-43EA-BC46-022758DE23E4}" type="slidenum">
              <a:rPr lang="en-US" smtClean="0"/>
              <a:t>16</a:t>
            </a:fld>
            <a:endParaRPr lang="en-US"/>
          </a:p>
        </p:txBody>
      </p:sp>
    </p:spTree>
    <p:extLst>
      <p:ext uri="{BB962C8B-B14F-4D97-AF65-F5344CB8AC3E}">
        <p14:creationId xmlns:p14="http://schemas.microsoft.com/office/powerpoint/2010/main" val="3938459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D25CA-36AE-43EA-BC46-022758DE23E4}" type="slidenum">
              <a:rPr lang="en-US" smtClean="0"/>
              <a:t>21</a:t>
            </a:fld>
            <a:endParaRPr lang="en-US"/>
          </a:p>
        </p:txBody>
      </p:sp>
    </p:spTree>
    <p:extLst>
      <p:ext uri="{BB962C8B-B14F-4D97-AF65-F5344CB8AC3E}">
        <p14:creationId xmlns:p14="http://schemas.microsoft.com/office/powerpoint/2010/main" val="1074321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Opening of Iapetus Ocean</a:t>
            </a:r>
          </a:p>
          <a:p>
            <a:r>
              <a:rPr lang="en-US" dirty="0" smtClean="0"/>
              <a:t>From 5,000’ – 15,000’ deep</a:t>
            </a:r>
            <a:endParaRPr lang="en-US" dirty="0"/>
          </a:p>
        </p:txBody>
      </p:sp>
      <p:sp>
        <p:nvSpPr>
          <p:cNvPr id="4" name="Slide Number Placeholder 3"/>
          <p:cNvSpPr>
            <a:spLocks noGrp="1"/>
          </p:cNvSpPr>
          <p:nvPr>
            <p:ph type="sldNum" sz="quarter" idx="10"/>
          </p:nvPr>
        </p:nvSpPr>
        <p:spPr/>
        <p:txBody>
          <a:bodyPr/>
          <a:lstStyle/>
          <a:p>
            <a:fld id="{60DD25CA-36AE-43EA-BC46-022758DE23E4}" type="slidenum">
              <a:rPr lang="en-US" smtClean="0"/>
              <a:t>22</a:t>
            </a:fld>
            <a:endParaRPr lang="en-US"/>
          </a:p>
        </p:txBody>
      </p:sp>
    </p:spTree>
    <p:extLst>
      <p:ext uri="{BB962C8B-B14F-4D97-AF65-F5344CB8AC3E}">
        <p14:creationId xmlns:p14="http://schemas.microsoft.com/office/powerpoint/2010/main" val="276785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5,000 to 10,000 feet deep in eastern Kentucky</a:t>
            </a:r>
          </a:p>
          <a:p>
            <a:r>
              <a:rPr lang="en-US" dirty="0" smtClean="0"/>
              <a:t>Extracting oil and gas from this deep formation requires</a:t>
            </a:r>
            <a:r>
              <a:rPr lang="en-US" baseline="0" dirty="0" smtClean="0"/>
              <a:t> </a:t>
            </a:r>
            <a:r>
              <a:rPr lang="en-US" dirty="0" smtClean="0"/>
              <a:t>high-volume hydraulic fracturing and horizontal drilling.</a:t>
            </a:r>
          </a:p>
          <a:p>
            <a:r>
              <a:rPr lang="en-US" dirty="0" smtClean="0"/>
              <a:t>- Bruin</a:t>
            </a:r>
            <a:r>
              <a:rPr lang="en-US" baseline="0" dirty="0" smtClean="0"/>
              <a:t> #1 Young well fracked in 2014 – not currently producing.</a:t>
            </a:r>
          </a:p>
          <a:p>
            <a:r>
              <a:rPr lang="en-US" baseline="0" dirty="0" smtClean="0"/>
              <a:t>- EQT well fracked in 2015 – Current status unknown</a:t>
            </a:r>
            <a:endParaRPr lang="en-US" dirty="0" smtClean="0"/>
          </a:p>
        </p:txBody>
      </p:sp>
      <p:sp>
        <p:nvSpPr>
          <p:cNvPr id="4" name="Slide Number Placeholder 3"/>
          <p:cNvSpPr>
            <a:spLocks noGrp="1"/>
          </p:cNvSpPr>
          <p:nvPr>
            <p:ph type="sldNum" sz="quarter" idx="10"/>
          </p:nvPr>
        </p:nvSpPr>
        <p:spPr/>
        <p:txBody>
          <a:bodyPr/>
          <a:lstStyle/>
          <a:p>
            <a:fld id="{60DD25CA-36AE-43EA-BC46-022758DE23E4}" type="slidenum">
              <a:rPr lang="en-US" smtClean="0"/>
              <a:t>23</a:t>
            </a:fld>
            <a:endParaRPr lang="en-US"/>
          </a:p>
        </p:txBody>
      </p:sp>
    </p:spTree>
    <p:extLst>
      <p:ext uri="{BB962C8B-B14F-4D97-AF65-F5344CB8AC3E}">
        <p14:creationId xmlns:p14="http://schemas.microsoft.com/office/powerpoint/2010/main" val="2025167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594" lvl="1" indent="-174708">
              <a:lnSpc>
                <a:spcPct val="150000"/>
              </a:lnSpc>
              <a:spcAft>
                <a:spcPts val="611"/>
              </a:spcAft>
              <a:buFontTx/>
              <a:buChar char="-"/>
            </a:pPr>
            <a:endParaRPr lang="en-US" dirty="0"/>
          </a:p>
        </p:txBody>
      </p:sp>
      <p:sp>
        <p:nvSpPr>
          <p:cNvPr id="4" name="Slide Number Placeholder 3"/>
          <p:cNvSpPr>
            <a:spLocks noGrp="1"/>
          </p:cNvSpPr>
          <p:nvPr>
            <p:ph type="sldNum" sz="quarter" idx="10"/>
          </p:nvPr>
        </p:nvSpPr>
        <p:spPr/>
        <p:txBody>
          <a:bodyPr/>
          <a:lstStyle/>
          <a:p>
            <a:fld id="{60DD25CA-36AE-43EA-BC46-022758DE23E4}" type="slidenum">
              <a:rPr lang="en-US" smtClean="0"/>
              <a:t>29</a:t>
            </a:fld>
            <a:endParaRPr lang="en-US"/>
          </a:p>
        </p:txBody>
      </p:sp>
    </p:spTree>
    <p:extLst>
      <p:ext uri="{BB962C8B-B14F-4D97-AF65-F5344CB8AC3E}">
        <p14:creationId xmlns:p14="http://schemas.microsoft.com/office/powerpoint/2010/main" val="4190618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5,000 to 10,000 feet deep in eastern Kentucky</a:t>
            </a:r>
          </a:p>
          <a:p>
            <a:r>
              <a:rPr lang="en-US" dirty="0" smtClean="0"/>
              <a:t>Extracting oil and gas from this deep formation requires</a:t>
            </a:r>
            <a:r>
              <a:rPr lang="en-US" baseline="0" dirty="0" smtClean="0"/>
              <a:t> </a:t>
            </a:r>
            <a:r>
              <a:rPr lang="en-US" dirty="0" smtClean="0"/>
              <a:t>high-volume hydraulic fracturing and horizontal drilling.</a:t>
            </a:r>
          </a:p>
          <a:p>
            <a:r>
              <a:rPr lang="en-US" dirty="0" smtClean="0"/>
              <a:t>- Bruin</a:t>
            </a:r>
            <a:r>
              <a:rPr lang="en-US" baseline="0" dirty="0" smtClean="0"/>
              <a:t> #1 Young well fracked in 2014 – not currently producing.</a:t>
            </a:r>
          </a:p>
          <a:p>
            <a:r>
              <a:rPr lang="en-US" baseline="0" dirty="0" smtClean="0"/>
              <a:t>- EQT well fracked in 2015 – Current status unknown</a:t>
            </a:r>
            <a:endParaRPr lang="en-US" dirty="0" smtClean="0"/>
          </a:p>
        </p:txBody>
      </p:sp>
      <p:sp>
        <p:nvSpPr>
          <p:cNvPr id="4" name="Slide Number Placeholder 3"/>
          <p:cNvSpPr>
            <a:spLocks noGrp="1"/>
          </p:cNvSpPr>
          <p:nvPr>
            <p:ph type="sldNum" sz="quarter" idx="10"/>
          </p:nvPr>
        </p:nvSpPr>
        <p:spPr/>
        <p:txBody>
          <a:bodyPr/>
          <a:lstStyle/>
          <a:p>
            <a:fld id="{60DD25CA-36AE-43EA-BC46-022758DE23E4}" type="slidenum">
              <a:rPr lang="en-US" smtClean="0"/>
              <a:t>31</a:t>
            </a:fld>
            <a:endParaRPr lang="en-US"/>
          </a:p>
        </p:txBody>
      </p:sp>
    </p:spTree>
    <p:extLst>
      <p:ext uri="{BB962C8B-B14F-4D97-AF65-F5344CB8AC3E}">
        <p14:creationId xmlns:p14="http://schemas.microsoft.com/office/powerpoint/2010/main" val="283091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In</a:t>
            </a:r>
            <a:r>
              <a:rPr lang="en-US" baseline="0" dirty="0" smtClean="0"/>
              <a:t> the crust adjacent to </a:t>
            </a:r>
            <a:r>
              <a:rPr lang="en-US" dirty="0" smtClean="0"/>
              <a:t>the RT, earthquakes occur in crystalline Laurentian crust</a:t>
            </a:r>
            <a:r>
              <a:rPr lang="en-US" baseline="0" dirty="0" smtClean="0"/>
              <a:t> </a:t>
            </a:r>
            <a:r>
              <a:rPr lang="en-US" dirty="0" smtClean="0"/>
              <a:t>beneath Phanerozoic sedimentary layers, including the thrust sheets of</a:t>
            </a:r>
            <a:r>
              <a:rPr lang="en-US" baseline="0" dirty="0" smtClean="0"/>
              <a:t> the Appalachian orogeny.  </a:t>
            </a:r>
          </a:p>
          <a:p>
            <a:pPr marL="171450" indent="-171450">
              <a:buFontTx/>
              <a:buChar char="-"/>
            </a:pPr>
            <a:r>
              <a:rPr lang="en-US" baseline="0" dirty="0" smtClean="0"/>
              <a:t>Keweenawan (1.05 – 1.3 Ga) extension of the Laurentian Granite-Rhyolite province =&gt; rifts that lead to major mafic additions to the crust =&gt; possible origin of East Continent Gravity High (cf. Stark p258, top paragraph </a:t>
            </a:r>
            <a:r>
              <a:rPr lang="en-US" baseline="0" dirty="0" err="1" smtClean="0"/>
              <a:t>rh</a:t>
            </a:r>
            <a:r>
              <a:rPr lang="en-US" baseline="0" dirty="0" smtClean="0"/>
              <a:t> side; Keller et al., 1982; alt. = feature w/in Grenville </a:t>
            </a:r>
            <a:r>
              <a:rPr lang="en-US" baseline="0" dirty="0" err="1" smtClean="0"/>
              <a:t>allochthon</a:t>
            </a:r>
            <a:r>
              <a:rPr lang="en-US" baseline="0" dirty="0" smtClean="0"/>
              <a:t>).</a:t>
            </a:r>
          </a:p>
          <a:p>
            <a:pPr marL="171450" indent="-171450">
              <a:buFontTx/>
              <a:buChar char="-"/>
            </a:pPr>
            <a:r>
              <a:rPr lang="en-US" baseline="0" dirty="0" smtClean="0"/>
              <a:t>ECGH = metamorphosed mafic body that probably extends at least to the mid-crust. Has been linked to the E. </a:t>
            </a:r>
            <a:r>
              <a:rPr lang="en-US" baseline="0" dirty="0" err="1" smtClean="0"/>
              <a:t>Cont’l</a:t>
            </a:r>
            <a:r>
              <a:rPr lang="en-US" baseline="0" dirty="0" smtClean="0"/>
              <a:t> Rift Complex.</a:t>
            </a:r>
          </a:p>
          <a:p>
            <a:pPr marL="171450" indent="-171450">
              <a:buFontTx/>
              <a:buChar char="-"/>
            </a:pPr>
            <a:r>
              <a:rPr lang="en-US" baseline="0" dirty="0" smtClean="0"/>
              <a:t>Grenville (880 – 990 Ma) contraction resulted in </a:t>
            </a:r>
            <a:r>
              <a:rPr lang="en-US" baseline="0" dirty="0" err="1" smtClean="0"/>
              <a:t>overthrusting</a:t>
            </a:r>
            <a:r>
              <a:rPr lang="en-US" baseline="0" dirty="0" smtClean="0"/>
              <a:t> an </a:t>
            </a:r>
            <a:r>
              <a:rPr lang="en-US" baseline="0" dirty="0" err="1" smtClean="0"/>
              <a:t>allochthon</a:t>
            </a:r>
            <a:r>
              <a:rPr lang="en-US" baseline="0" dirty="0" smtClean="0"/>
              <a:t> of metamorphic strata onto </a:t>
            </a:r>
            <a:r>
              <a:rPr lang="en-US" baseline="0" dirty="0" err="1" smtClean="0"/>
              <a:t>Laurentia</a:t>
            </a:r>
            <a:r>
              <a:rPr lang="en-US" baseline="0" dirty="0" smtClean="0"/>
              <a:t>. Ostensibly responsible for creation of NY-AL suture or </a:t>
            </a:r>
            <a:r>
              <a:rPr lang="en-US" baseline="0" dirty="0" err="1" smtClean="0"/>
              <a:t>cont’l</a:t>
            </a:r>
            <a:r>
              <a:rPr lang="en-US" baseline="0" dirty="0" smtClean="0"/>
              <a:t>-scale </a:t>
            </a:r>
            <a:r>
              <a:rPr lang="en-US" baseline="0" dirty="0" err="1" smtClean="0"/>
              <a:t>srike</a:t>
            </a:r>
            <a:r>
              <a:rPr lang="en-US" baseline="0" dirty="0" smtClean="0"/>
              <a:t>-slip fault.</a:t>
            </a:r>
          </a:p>
          <a:p>
            <a:pPr marL="171450" indent="-171450">
              <a:buFontTx/>
              <a:buChar char="-"/>
            </a:pPr>
            <a:r>
              <a:rPr lang="en-US" baseline="0" dirty="0" smtClean="0"/>
              <a:t>Next major phase was </a:t>
            </a:r>
            <a:r>
              <a:rPr lang="en-US" baseline="0" dirty="0" err="1" smtClean="0"/>
              <a:t>Eocambrian</a:t>
            </a:r>
            <a:r>
              <a:rPr lang="en-US" baseline="0" dirty="0" smtClean="0"/>
              <a:t> (650 – 560 Ma) extension during opening of Iapetus Ocean =&gt; half-</a:t>
            </a:r>
            <a:r>
              <a:rPr lang="en-US" baseline="0" dirty="0" err="1" smtClean="0"/>
              <a:t>grabens</a:t>
            </a:r>
            <a:r>
              <a:rPr lang="en-US" baseline="0" dirty="0" smtClean="0"/>
              <a:t> from rifting of </a:t>
            </a:r>
            <a:r>
              <a:rPr lang="en-US" baseline="0" dirty="0" err="1" smtClean="0"/>
              <a:t>Laurentia</a:t>
            </a:r>
            <a:r>
              <a:rPr lang="en-US" baseline="0" dirty="0" smtClean="0"/>
              <a:t>, including formation of Rome Trough, </a:t>
            </a:r>
          </a:p>
          <a:p>
            <a:pPr marL="0" indent="0">
              <a:buFontTx/>
              <a:buNone/>
            </a:pPr>
            <a:r>
              <a:rPr lang="en-US" baseline="0" dirty="0" smtClean="0"/>
              <a:t>(the southeast border of which corresponds with the NY-AL - this suture may have been remobilized during this extensional episode (coincidence in maps + RT dips to the south after intersection with NY-AL).</a:t>
            </a:r>
          </a:p>
          <a:p>
            <a:pPr marL="171450" indent="-171450">
              <a:buFontTx/>
              <a:buChar char="-"/>
            </a:pPr>
            <a:r>
              <a:rPr lang="en-US" baseline="0" dirty="0" smtClean="0"/>
              <a:t>2012 PC </a:t>
            </a:r>
            <a:r>
              <a:rPr lang="en-US" baseline="0" dirty="0" err="1" smtClean="0"/>
              <a:t>Eq</a:t>
            </a:r>
            <a:r>
              <a:rPr lang="en-US" baseline="0" dirty="0" smtClean="0"/>
              <a:t> is in the northern end of a block of crust extended during the </a:t>
            </a:r>
            <a:r>
              <a:rPr lang="en-US" baseline="0" dirty="0" err="1" smtClean="0"/>
              <a:t>Eocambrian</a:t>
            </a:r>
            <a:r>
              <a:rPr lang="en-US" baseline="0" dirty="0" smtClean="0"/>
              <a:t>, bounded on the north-northeast by the Rome Trough, and to the northwest by the ECGH =&gt; ETSZ.</a:t>
            </a:r>
          </a:p>
          <a:p>
            <a:pPr marL="171450" indent="-171450">
              <a:buFontTx/>
              <a:buChar char="-"/>
            </a:pPr>
            <a:r>
              <a:rPr lang="en-US" baseline="0" dirty="0" smtClean="0"/>
              <a:t>ETSZ - </a:t>
            </a:r>
            <a:r>
              <a:rPr lang="en-US" sz="1200" b="0" i="0" u="none" strike="noStrike" kern="1200" baseline="0" dirty="0" smtClean="0">
                <a:solidFill>
                  <a:schemeClr val="tx1"/>
                </a:solidFill>
                <a:latin typeface="+mn-lt"/>
                <a:ea typeface="+mn-ea"/>
                <a:cs typeface="+mn-cs"/>
              </a:rPr>
              <a:t>450 km long by 120 km wide.</a:t>
            </a:r>
            <a:endParaRPr lang="en-US" baseline="0" dirty="0" smtClean="0"/>
          </a:p>
        </p:txBody>
      </p:sp>
      <p:sp>
        <p:nvSpPr>
          <p:cNvPr id="4" name="Slide Number Placeholder 3"/>
          <p:cNvSpPr>
            <a:spLocks noGrp="1"/>
          </p:cNvSpPr>
          <p:nvPr>
            <p:ph type="sldNum" sz="quarter" idx="10"/>
          </p:nvPr>
        </p:nvSpPr>
        <p:spPr/>
        <p:txBody>
          <a:bodyPr/>
          <a:lstStyle/>
          <a:p>
            <a:fld id="{60DD25CA-36AE-43EA-BC46-022758DE23E4}" type="slidenum">
              <a:rPr lang="en-US" smtClean="0"/>
              <a:t>32</a:t>
            </a:fld>
            <a:endParaRPr lang="en-US"/>
          </a:p>
        </p:txBody>
      </p:sp>
    </p:spTree>
    <p:extLst>
      <p:ext uri="{BB962C8B-B14F-4D97-AF65-F5344CB8AC3E}">
        <p14:creationId xmlns:p14="http://schemas.microsoft.com/office/powerpoint/2010/main" val="1745125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Off-shore basin, roughly parallel to shore, at edge of continent.</a:t>
            </a:r>
          </a:p>
          <a:p>
            <a:r>
              <a:rPr lang="en-US" dirty="0" smtClean="0"/>
              <a:t>Sediment</a:t>
            </a:r>
            <a:r>
              <a:rPr lang="en-US" baseline="0" dirty="0" smtClean="0"/>
              <a:t> source from northwest over continent.</a:t>
            </a:r>
            <a:endParaRPr lang="en-US" dirty="0"/>
          </a:p>
        </p:txBody>
      </p:sp>
      <p:sp>
        <p:nvSpPr>
          <p:cNvPr id="4" name="Slide Number Placeholder 3"/>
          <p:cNvSpPr>
            <a:spLocks noGrp="1"/>
          </p:cNvSpPr>
          <p:nvPr>
            <p:ph type="sldNum" sz="quarter" idx="10"/>
          </p:nvPr>
        </p:nvSpPr>
        <p:spPr/>
        <p:txBody>
          <a:bodyPr/>
          <a:lstStyle/>
          <a:p>
            <a:fld id="{60DD25CA-36AE-43EA-BC46-022758DE23E4}" type="slidenum">
              <a:rPr lang="en-US" smtClean="0"/>
              <a:t>33</a:t>
            </a:fld>
            <a:endParaRPr lang="en-US"/>
          </a:p>
        </p:txBody>
      </p:sp>
    </p:spTree>
    <p:extLst>
      <p:ext uri="{BB962C8B-B14F-4D97-AF65-F5344CB8AC3E}">
        <p14:creationId xmlns:p14="http://schemas.microsoft.com/office/powerpoint/2010/main" val="1142478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Wastewater</a:t>
            </a:r>
            <a:r>
              <a:rPr lang="en-US" baseline="0" dirty="0" smtClean="0"/>
              <a:t> injection</a:t>
            </a:r>
          </a:p>
          <a:p>
            <a:r>
              <a:rPr lang="en-US" baseline="0" dirty="0" smtClean="0"/>
              <a:t>O&amp;G production</a:t>
            </a:r>
          </a:p>
          <a:p>
            <a:r>
              <a:rPr lang="en-US" baseline="0" dirty="0" smtClean="0"/>
              <a:t>Aquifer withdrawal</a:t>
            </a:r>
          </a:p>
          <a:p>
            <a:r>
              <a:rPr lang="en-US" baseline="0" dirty="0" smtClean="0"/>
              <a:t>Lake-level change</a:t>
            </a:r>
          </a:p>
          <a:p>
            <a:r>
              <a:rPr lang="en-US" baseline="0" dirty="0" smtClean="0"/>
              <a:t>Pre-existing fault</a:t>
            </a:r>
          </a:p>
          <a:p>
            <a:r>
              <a:rPr lang="en-US" baseline="0" dirty="0" smtClean="0"/>
              <a:t>Regional Stress</a:t>
            </a:r>
            <a:endParaRPr lang="en-US" dirty="0"/>
          </a:p>
        </p:txBody>
      </p:sp>
      <p:sp>
        <p:nvSpPr>
          <p:cNvPr id="4" name="Slide Number Placeholder 3"/>
          <p:cNvSpPr>
            <a:spLocks noGrp="1"/>
          </p:cNvSpPr>
          <p:nvPr>
            <p:ph type="sldNum" sz="quarter" idx="10"/>
          </p:nvPr>
        </p:nvSpPr>
        <p:spPr/>
        <p:txBody>
          <a:bodyPr/>
          <a:lstStyle/>
          <a:p>
            <a:fld id="{60DD25CA-36AE-43EA-BC46-022758DE23E4}" type="slidenum">
              <a:rPr lang="en-US" smtClean="0"/>
              <a:t>34</a:t>
            </a:fld>
            <a:endParaRPr lang="en-US"/>
          </a:p>
        </p:txBody>
      </p:sp>
    </p:spTree>
    <p:extLst>
      <p:ext uri="{BB962C8B-B14F-4D97-AF65-F5344CB8AC3E}">
        <p14:creationId xmlns:p14="http://schemas.microsoft.com/office/powerpoint/2010/main" val="2009598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nSpc>
                <a:spcPct val="150000"/>
              </a:lnSpc>
              <a:spcAft>
                <a:spcPts val="611"/>
              </a:spcAft>
              <a:buFontTx/>
              <a:buChar char="-"/>
            </a:pPr>
            <a:r>
              <a:rPr lang="en-US" dirty="0"/>
              <a:t>Dense clusters of active waste-water injection wells operate in Kentucky</a:t>
            </a:r>
          </a:p>
          <a:p>
            <a:pPr marL="174708" indent="-174708" defTabSz="931774">
              <a:lnSpc>
                <a:spcPct val="150000"/>
              </a:lnSpc>
              <a:spcAft>
                <a:spcPts val="611"/>
              </a:spcAft>
              <a:buFontTx/>
              <a:buChar char="-"/>
              <a:defRPr/>
            </a:pPr>
            <a:r>
              <a:rPr lang="en-US" dirty="0" smtClean="0"/>
              <a:t>10-25 M3.0+ </a:t>
            </a:r>
            <a:r>
              <a:rPr lang="en-US" dirty="0" err="1" smtClean="0"/>
              <a:t>eqs</a:t>
            </a:r>
            <a:r>
              <a:rPr lang="en-US" dirty="0" smtClean="0"/>
              <a:t> in CEUS prior to 2008</a:t>
            </a:r>
          </a:p>
          <a:p>
            <a:pPr marL="174708" indent="-174708" defTabSz="931774">
              <a:lnSpc>
                <a:spcPct val="150000"/>
              </a:lnSpc>
              <a:spcAft>
                <a:spcPts val="611"/>
              </a:spcAft>
              <a:buFontTx/>
              <a:buChar char="-"/>
              <a:defRPr/>
            </a:pPr>
            <a:r>
              <a:rPr lang="en-US" dirty="0" smtClean="0"/>
              <a:t>~125k</a:t>
            </a:r>
            <a:r>
              <a:rPr lang="en-US" baseline="0" dirty="0" smtClean="0"/>
              <a:t> active wells</a:t>
            </a:r>
          </a:p>
          <a:p>
            <a:pPr marL="174708" indent="-174708" defTabSz="931774">
              <a:lnSpc>
                <a:spcPct val="150000"/>
              </a:lnSpc>
              <a:spcAft>
                <a:spcPts val="611"/>
              </a:spcAft>
              <a:buFontTx/>
              <a:buChar char="-"/>
              <a:defRPr/>
            </a:pPr>
            <a:r>
              <a:rPr lang="en-US" baseline="0" dirty="0" smtClean="0"/>
              <a:t>~15% SWD</a:t>
            </a:r>
            <a:endParaRPr lang="en-US" dirty="0" smtClean="0"/>
          </a:p>
          <a:p>
            <a:pPr marL="174708" indent="-174708" defTabSz="931774">
              <a:lnSpc>
                <a:spcPct val="150000"/>
              </a:lnSpc>
              <a:spcAft>
                <a:spcPts val="611"/>
              </a:spcAft>
              <a:buFontTx/>
              <a:buChar char="-"/>
              <a:defRPr/>
            </a:pPr>
            <a:r>
              <a:rPr lang="en-US" dirty="0" smtClean="0"/>
              <a:t>~20% SWD associated</a:t>
            </a:r>
          </a:p>
          <a:p>
            <a:pPr marL="174708" indent="-174708" defTabSz="931774">
              <a:lnSpc>
                <a:spcPct val="150000"/>
              </a:lnSpc>
              <a:spcAft>
                <a:spcPts val="611"/>
              </a:spcAft>
              <a:buFontTx/>
              <a:buChar char="-"/>
              <a:defRPr/>
            </a:pPr>
            <a:r>
              <a:rPr lang="en-US" dirty="0" smtClean="0"/>
              <a:t>~13%</a:t>
            </a:r>
            <a:r>
              <a:rPr lang="en-US" baseline="0" dirty="0" smtClean="0"/>
              <a:t> EOR associated</a:t>
            </a:r>
            <a:endParaRPr lang="en-US" dirty="0" smtClean="0"/>
          </a:p>
        </p:txBody>
      </p:sp>
      <p:sp>
        <p:nvSpPr>
          <p:cNvPr id="4" name="Slide Number Placeholder 3"/>
          <p:cNvSpPr>
            <a:spLocks noGrp="1"/>
          </p:cNvSpPr>
          <p:nvPr>
            <p:ph type="sldNum" sz="quarter" idx="10"/>
          </p:nvPr>
        </p:nvSpPr>
        <p:spPr/>
        <p:txBody>
          <a:bodyPr/>
          <a:lstStyle/>
          <a:p>
            <a:fld id="{60DD25CA-36AE-43EA-BC46-022758DE23E4}" type="slidenum">
              <a:rPr lang="en-US" smtClean="0"/>
              <a:t>4</a:t>
            </a:fld>
            <a:endParaRPr lang="en-US"/>
          </a:p>
        </p:txBody>
      </p:sp>
    </p:spTree>
    <p:extLst>
      <p:ext uri="{BB962C8B-B14F-4D97-AF65-F5344CB8AC3E}">
        <p14:creationId xmlns:p14="http://schemas.microsoft.com/office/powerpoint/2010/main" val="2141416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perform a high-resolution study of microseismicity in eastern Kentucky because of the interest in developing deep shale gas plays, and because the effects of disposal of wastewater in deep injection wells in the heavily faulted Rome Trough of Kentucky are largely unknown. In addition, this part of eastern Kentucky is known to have moderate natural earthquakes, such as the 1980 magnitude-5.2 Sharpsburg earthquake (Fig. 1).</a:t>
            </a:r>
            <a:endParaRPr lang="en-US" dirty="0"/>
          </a:p>
        </p:txBody>
      </p:sp>
      <p:sp>
        <p:nvSpPr>
          <p:cNvPr id="4" name="Slide Number Placeholder 3"/>
          <p:cNvSpPr>
            <a:spLocks noGrp="1"/>
          </p:cNvSpPr>
          <p:nvPr>
            <p:ph type="sldNum" sz="quarter" idx="10"/>
          </p:nvPr>
        </p:nvSpPr>
        <p:spPr/>
        <p:txBody>
          <a:bodyPr/>
          <a:lstStyle/>
          <a:p>
            <a:fld id="{60DD25CA-36AE-43EA-BC46-022758DE23E4}" type="slidenum">
              <a:rPr lang="en-US" smtClean="0"/>
              <a:t>6</a:t>
            </a:fld>
            <a:endParaRPr lang="en-US"/>
          </a:p>
        </p:txBody>
      </p:sp>
    </p:spTree>
    <p:extLst>
      <p:ext uri="{BB962C8B-B14F-4D97-AF65-F5344CB8AC3E}">
        <p14:creationId xmlns:p14="http://schemas.microsoft.com/office/powerpoint/2010/main" val="1537027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nSpc>
                <a:spcPct val="150000"/>
              </a:lnSpc>
              <a:spcAft>
                <a:spcPts val="611"/>
              </a:spcAft>
              <a:buFontTx/>
              <a:buChar char="-"/>
            </a:pPr>
            <a:r>
              <a:rPr lang="en-US" dirty="0"/>
              <a:t>These activities coincide with zones of on-going, natural earthquakes (including the 1980 M 5.2 Sharpsburg event).</a:t>
            </a:r>
          </a:p>
          <a:p>
            <a:pPr marL="174708" indent="-174708">
              <a:lnSpc>
                <a:spcPct val="150000"/>
              </a:lnSpc>
              <a:spcAft>
                <a:spcPts val="611"/>
              </a:spcAft>
              <a:buFontTx/>
              <a:buChar char="-"/>
            </a:pPr>
            <a:r>
              <a:rPr lang="en-US" dirty="0"/>
              <a:t>Current seismic event detection threshold is modest: M ~2 – 2.5.</a:t>
            </a:r>
          </a:p>
        </p:txBody>
      </p:sp>
      <p:sp>
        <p:nvSpPr>
          <p:cNvPr id="4" name="Slide Number Placeholder 3"/>
          <p:cNvSpPr>
            <a:spLocks noGrp="1"/>
          </p:cNvSpPr>
          <p:nvPr>
            <p:ph type="sldNum" sz="quarter" idx="10"/>
          </p:nvPr>
        </p:nvSpPr>
        <p:spPr/>
        <p:txBody>
          <a:bodyPr/>
          <a:lstStyle/>
          <a:p>
            <a:fld id="{60DD25CA-36AE-43EA-BC46-022758DE23E4}" type="slidenum">
              <a:rPr lang="en-US" smtClean="0"/>
              <a:t>7</a:t>
            </a:fld>
            <a:endParaRPr lang="en-US"/>
          </a:p>
        </p:txBody>
      </p:sp>
    </p:spTree>
    <p:extLst>
      <p:ext uri="{BB962C8B-B14F-4D97-AF65-F5344CB8AC3E}">
        <p14:creationId xmlns:p14="http://schemas.microsoft.com/office/powerpoint/2010/main" val="419057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nSpc>
                <a:spcPct val="150000"/>
              </a:lnSpc>
              <a:spcAft>
                <a:spcPts val="611"/>
              </a:spcAft>
              <a:buFontTx/>
              <a:buChar char="-"/>
            </a:pPr>
            <a:r>
              <a:rPr lang="en-US" dirty="0"/>
              <a:t>Dense clusters of active waste-water injection wells operate in Kentucky</a:t>
            </a:r>
          </a:p>
        </p:txBody>
      </p:sp>
      <p:sp>
        <p:nvSpPr>
          <p:cNvPr id="4" name="Slide Number Placeholder 3"/>
          <p:cNvSpPr>
            <a:spLocks noGrp="1"/>
          </p:cNvSpPr>
          <p:nvPr>
            <p:ph type="sldNum" sz="quarter" idx="10"/>
          </p:nvPr>
        </p:nvSpPr>
        <p:spPr/>
        <p:txBody>
          <a:bodyPr/>
          <a:lstStyle/>
          <a:p>
            <a:fld id="{60DD25CA-36AE-43EA-BC46-022758DE23E4}" type="slidenum">
              <a:rPr lang="en-US" smtClean="0"/>
              <a:t>8</a:t>
            </a:fld>
            <a:endParaRPr lang="en-US"/>
          </a:p>
        </p:txBody>
      </p:sp>
    </p:spTree>
    <p:extLst>
      <p:ext uri="{BB962C8B-B14F-4D97-AF65-F5344CB8AC3E}">
        <p14:creationId xmlns:p14="http://schemas.microsoft.com/office/powerpoint/2010/main" val="3110673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nSpc>
                <a:spcPct val="150000"/>
              </a:lnSpc>
              <a:spcAft>
                <a:spcPts val="611"/>
              </a:spcAft>
              <a:buFontTx/>
              <a:buChar char="-"/>
            </a:pPr>
            <a:r>
              <a:rPr lang="en-US" dirty="0"/>
              <a:t>Unconventional oil and gas production activities are increasing </a:t>
            </a:r>
            <a:r>
              <a:rPr lang="en-US" sz="1400" b="1" dirty="0"/>
              <a:t>→</a:t>
            </a:r>
            <a:r>
              <a:rPr lang="en-US" dirty="0"/>
              <a:t> increased likelihood to induce events from</a:t>
            </a:r>
          </a:p>
          <a:p>
            <a:pPr marL="640594" lvl="1" indent="-174708">
              <a:lnSpc>
                <a:spcPct val="150000"/>
              </a:lnSpc>
              <a:spcAft>
                <a:spcPts val="611"/>
              </a:spcAft>
              <a:buFontTx/>
              <a:buChar char="-"/>
            </a:pPr>
            <a:r>
              <a:rPr lang="en-US" dirty="0"/>
              <a:t>Fracking </a:t>
            </a:r>
          </a:p>
        </p:txBody>
      </p:sp>
      <p:sp>
        <p:nvSpPr>
          <p:cNvPr id="4" name="Slide Number Placeholder 3"/>
          <p:cNvSpPr>
            <a:spLocks noGrp="1"/>
          </p:cNvSpPr>
          <p:nvPr>
            <p:ph type="sldNum" sz="quarter" idx="10"/>
          </p:nvPr>
        </p:nvSpPr>
        <p:spPr/>
        <p:txBody>
          <a:bodyPr/>
          <a:lstStyle/>
          <a:p>
            <a:fld id="{60DD25CA-36AE-43EA-BC46-022758DE23E4}" type="slidenum">
              <a:rPr lang="en-US" smtClean="0"/>
              <a:t>9</a:t>
            </a:fld>
            <a:endParaRPr lang="en-US"/>
          </a:p>
        </p:txBody>
      </p:sp>
    </p:spTree>
    <p:extLst>
      <p:ext uri="{BB962C8B-B14F-4D97-AF65-F5344CB8AC3E}">
        <p14:creationId xmlns:p14="http://schemas.microsoft.com/office/powerpoint/2010/main" val="933894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594" lvl="1" indent="-174708">
              <a:lnSpc>
                <a:spcPct val="150000"/>
              </a:lnSpc>
              <a:spcAft>
                <a:spcPts val="611"/>
              </a:spcAft>
              <a:buFontTx/>
              <a:buChar char="-"/>
            </a:pPr>
            <a:endParaRPr lang="en-US" dirty="0"/>
          </a:p>
        </p:txBody>
      </p:sp>
      <p:sp>
        <p:nvSpPr>
          <p:cNvPr id="4" name="Slide Number Placeholder 3"/>
          <p:cNvSpPr>
            <a:spLocks noGrp="1"/>
          </p:cNvSpPr>
          <p:nvPr>
            <p:ph type="sldNum" sz="quarter" idx="10"/>
          </p:nvPr>
        </p:nvSpPr>
        <p:spPr/>
        <p:txBody>
          <a:bodyPr/>
          <a:lstStyle/>
          <a:p>
            <a:fld id="{60DD25CA-36AE-43EA-BC46-022758DE23E4}" type="slidenum">
              <a:rPr lang="en-US" smtClean="0"/>
              <a:t>10</a:t>
            </a:fld>
            <a:endParaRPr lang="en-US"/>
          </a:p>
        </p:txBody>
      </p:sp>
    </p:spTree>
    <p:extLst>
      <p:ext uri="{BB962C8B-B14F-4D97-AF65-F5344CB8AC3E}">
        <p14:creationId xmlns:p14="http://schemas.microsoft.com/office/powerpoint/2010/main" val="2055894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D25CA-36AE-43EA-BC46-022758DE23E4}" type="slidenum">
              <a:rPr lang="en-US" smtClean="0"/>
              <a:t>11</a:t>
            </a:fld>
            <a:endParaRPr lang="en-US"/>
          </a:p>
        </p:txBody>
      </p:sp>
    </p:spTree>
    <p:extLst>
      <p:ext uri="{BB962C8B-B14F-4D97-AF65-F5344CB8AC3E}">
        <p14:creationId xmlns:p14="http://schemas.microsoft.com/office/powerpoint/2010/main" val="3183497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D25CA-36AE-43EA-BC46-022758DE23E4}" type="slidenum">
              <a:rPr lang="en-US" smtClean="0"/>
              <a:t>15</a:t>
            </a:fld>
            <a:endParaRPr lang="en-US"/>
          </a:p>
        </p:txBody>
      </p:sp>
    </p:spTree>
    <p:extLst>
      <p:ext uri="{BB962C8B-B14F-4D97-AF65-F5344CB8AC3E}">
        <p14:creationId xmlns:p14="http://schemas.microsoft.com/office/powerpoint/2010/main" val="312406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3"/>
            <a:ext cx="6620968" cy="3329581"/>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DD7E4BA-CE82-4928-997C-9B0DD0F07173}" type="datetimeFigureOut">
              <a:rPr lang="en-US" smtClean="0"/>
              <a:t>5/13/2016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85678-F41C-4653-9578-C307C549038C}" type="slidenum">
              <a:rPr lang="en-US" smtClean="0"/>
              <a:t>‹#›</a:t>
            </a:fld>
            <a:endParaRPr lang="en-US"/>
          </a:p>
        </p:txBody>
      </p:sp>
    </p:spTree>
    <p:extLst>
      <p:ext uri="{BB962C8B-B14F-4D97-AF65-F5344CB8AC3E}">
        <p14:creationId xmlns:p14="http://schemas.microsoft.com/office/powerpoint/2010/main" val="252449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D7E4BA-CE82-4928-997C-9B0DD0F07173}" type="datetimeFigureOut">
              <a:rPr lang="en-US" smtClean="0"/>
              <a:t>5/13/2016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785678-F41C-4653-9578-C307C549038C}" type="slidenum">
              <a:rPr lang="en-US" smtClean="0"/>
              <a:t>‹#›</a:t>
            </a:fld>
            <a:endParaRPr lang="en-US"/>
          </a:p>
        </p:txBody>
      </p:sp>
    </p:spTree>
    <p:extLst>
      <p:ext uri="{BB962C8B-B14F-4D97-AF65-F5344CB8AC3E}">
        <p14:creationId xmlns:p14="http://schemas.microsoft.com/office/powerpoint/2010/main" val="2920650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36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D7E4BA-CE82-4928-997C-9B0DD0F07173}" type="datetimeFigureOut">
              <a:rPr lang="en-US" smtClean="0"/>
              <a:t>5/13/2016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85678-F41C-4653-9578-C307C549038C}" type="slidenum">
              <a:rPr lang="en-US" smtClean="0"/>
              <a:t>‹#›</a:t>
            </a:fld>
            <a:endParaRPr lang="en-US"/>
          </a:p>
        </p:txBody>
      </p:sp>
    </p:spTree>
    <p:extLst>
      <p:ext uri="{BB962C8B-B14F-4D97-AF65-F5344CB8AC3E}">
        <p14:creationId xmlns:p14="http://schemas.microsoft.com/office/powerpoint/2010/main" val="2469354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10" y="1447802"/>
            <a:ext cx="6001049" cy="2317649"/>
          </a:xfrm>
        </p:spPr>
        <p:txBody>
          <a:bodyPr/>
          <a:lstStyle>
            <a:lvl1pPr>
              <a:defRPr sz="36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54531" y="3765449"/>
            <a:ext cx="5449871" cy="342174"/>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D7E4BA-CE82-4928-997C-9B0DD0F07173}" type="datetimeFigureOut">
              <a:rPr lang="en-US" smtClean="0"/>
              <a:t>5/13/2016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85678-F41C-4653-9578-C307C549038C}" type="slidenum">
              <a:rPr lang="en-US" smtClean="0"/>
              <a:t>‹#›</a:t>
            </a:fld>
            <a:endParaRPr lang="en-US"/>
          </a:p>
        </p:txBody>
      </p:sp>
      <p:sp>
        <p:nvSpPr>
          <p:cNvPr id="9" name="TextBox 8"/>
          <p:cNvSpPr txBox="1"/>
          <p:nvPr/>
        </p:nvSpPr>
        <p:spPr>
          <a:xfrm>
            <a:off x="673898" y="971254"/>
            <a:ext cx="601591"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
        <p:nvSpPr>
          <p:cNvPr id="13" name="TextBox 12"/>
          <p:cNvSpPr txBox="1"/>
          <p:nvPr/>
        </p:nvSpPr>
        <p:spPr>
          <a:xfrm>
            <a:off x="6999691" y="2613788"/>
            <a:ext cx="601591"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2922255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2" y="3124201"/>
            <a:ext cx="6620969" cy="1653180"/>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D7E4BA-CE82-4928-997C-9B0DD0F07173}" type="datetimeFigureOut">
              <a:rPr lang="en-US" smtClean="0"/>
              <a:t>5/13/2016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85678-F41C-4653-9578-C307C549038C}" type="slidenum">
              <a:rPr lang="en-US" smtClean="0"/>
              <a:t>‹#›</a:t>
            </a:fld>
            <a:endParaRPr lang="en-US"/>
          </a:p>
        </p:txBody>
      </p:sp>
    </p:spTree>
    <p:extLst>
      <p:ext uri="{BB962C8B-B14F-4D97-AF65-F5344CB8AC3E}">
        <p14:creationId xmlns:p14="http://schemas.microsoft.com/office/powerpoint/2010/main" val="513100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74835" y="1981200"/>
            <a:ext cx="221072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9" name="Text Placeholder 3"/>
          <p:cNvSpPr>
            <a:spLocks noGrp="1"/>
          </p:cNvSpPr>
          <p:nvPr>
            <p:ph type="body" sz="half" idx="16"/>
          </p:nvPr>
        </p:nvSpPr>
        <p:spPr>
          <a:xfrm>
            <a:off x="2905587" y="2667000"/>
            <a:ext cx="221067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DD7E4BA-CE82-4928-997C-9B0DD0F07173}" type="datetimeFigureOut">
              <a:rPr lang="en-US" smtClean="0"/>
              <a:t>5/13/2016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85678-F41C-4653-9578-C307C549038C}" type="slidenum">
              <a:rPr lang="en-US" smtClean="0"/>
              <a:t>‹#›</a:t>
            </a:fld>
            <a:endParaRPr lang="en-US"/>
          </a:p>
        </p:txBody>
      </p:sp>
    </p:spTree>
    <p:extLst>
      <p:ext uri="{BB962C8B-B14F-4D97-AF65-F5344CB8AC3E}">
        <p14:creationId xmlns:p14="http://schemas.microsoft.com/office/powerpoint/2010/main" val="1754822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4"/>
            <a:ext cx="2205612"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3" name="Text Placeholder 3"/>
          <p:cNvSpPr>
            <a:spLocks noGrp="1"/>
          </p:cNvSpPr>
          <p:nvPr>
            <p:ph type="body" sz="half" idx="19"/>
          </p:nvPr>
        </p:nvSpPr>
        <p:spPr>
          <a:xfrm>
            <a:off x="2916777" y="4827213"/>
            <a:ext cx="220137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20"/>
          </p:nvPr>
        </p:nvSpPr>
        <p:spPr>
          <a:xfrm>
            <a:off x="5344825" y="4827211"/>
            <a:ext cx="220257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DD7E4BA-CE82-4928-997C-9B0DD0F07173}" type="datetimeFigureOut">
              <a:rPr lang="en-US" smtClean="0"/>
              <a:t>5/13/2016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85678-F41C-4653-9578-C307C549038C}" type="slidenum">
              <a:rPr lang="en-US" smtClean="0"/>
              <a:t>‹#›</a:t>
            </a:fld>
            <a:endParaRPr lang="en-US"/>
          </a:p>
        </p:txBody>
      </p:sp>
    </p:spTree>
    <p:extLst>
      <p:ext uri="{BB962C8B-B14F-4D97-AF65-F5344CB8AC3E}">
        <p14:creationId xmlns:p14="http://schemas.microsoft.com/office/powerpoint/2010/main" val="167254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D7E4BA-CE82-4928-997C-9B0DD0F07173}" type="datetimeFigureOut">
              <a:rPr lang="en-US" smtClean="0"/>
              <a:t>5/13/2016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85678-F41C-4653-9578-C307C549038C}" type="slidenum">
              <a:rPr lang="en-US" smtClean="0"/>
              <a:t>‹#›</a:t>
            </a:fld>
            <a:endParaRPr lang="en-US"/>
          </a:p>
        </p:txBody>
      </p:sp>
    </p:spTree>
    <p:extLst>
      <p:ext uri="{BB962C8B-B14F-4D97-AF65-F5344CB8AC3E}">
        <p14:creationId xmlns:p14="http://schemas.microsoft.com/office/powerpoint/2010/main" val="1093493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3" y="430216"/>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D7E4BA-CE82-4928-997C-9B0DD0F07173}" type="datetimeFigureOut">
              <a:rPr lang="en-US" smtClean="0"/>
              <a:t>5/13/2016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85678-F41C-4653-9578-C307C549038C}" type="slidenum">
              <a:rPr lang="en-US" smtClean="0"/>
              <a:t>‹#›</a:t>
            </a:fld>
            <a:endParaRPr lang="en-US"/>
          </a:p>
        </p:txBody>
      </p:sp>
    </p:spTree>
    <p:extLst>
      <p:ext uri="{BB962C8B-B14F-4D97-AF65-F5344CB8AC3E}">
        <p14:creationId xmlns:p14="http://schemas.microsoft.com/office/powerpoint/2010/main" val="436858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D7E4BA-CE82-4928-997C-9B0DD0F07173}" type="datetimeFigureOut">
              <a:rPr lang="en-US" smtClean="0"/>
              <a:t>5/13/2016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85678-F41C-4653-9578-C307C549038C}" type="slidenum">
              <a:rPr lang="en-US" smtClean="0"/>
              <a:t>‹#›</a:t>
            </a:fld>
            <a:endParaRPr lang="en-US"/>
          </a:p>
        </p:txBody>
      </p:sp>
    </p:spTree>
    <p:extLst>
      <p:ext uri="{BB962C8B-B14F-4D97-AF65-F5344CB8AC3E}">
        <p14:creationId xmlns:p14="http://schemas.microsoft.com/office/powerpoint/2010/main" val="2066780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D7E4BA-CE82-4928-997C-9B0DD0F07173}" type="datetimeFigureOut">
              <a:rPr lang="en-US" smtClean="0"/>
              <a:t>5/13/2016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85678-F41C-4653-9578-C307C549038C}" type="slidenum">
              <a:rPr lang="en-US" smtClean="0"/>
              <a:t>‹#›</a:t>
            </a:fld>
            <a:endParaRPr lang="en-US"/>
          </a:p>
        </p:txBody>
      </p:sp>
    </p:spTree>
    <p:extLst>
      <p:ext uri="{BB962C8B-B14F-4D97-AF65-F5344CB8AC3E}">
        <p14:creationId xmlns:p14="http://schemas.microsoft.com/office/powerpoint/2010/main" val="3026641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1" y="2060577"/>
            <a:ext cx="3298113"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6" y="2056093"/>
            <a:ext cx="3298115"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DD7E4BA-CE82-4928-997C-9B0DD0F07173}" type="datetimeFigureOut">
              <a:rPr lang="en-US" smtClean="0"/>
              <a:t>5/13/2016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785678-F41C-4653-9578-C307C549038C}" type="slidenum">
              <a:rPr lang="en-US" smtClean="0"/>
              <a:t>‹#›</a:t>
            </a:fld>
            <a:endParaRPr lang="en-US"/>
          </a:p>
        </p:txBody>
      </p:sp>
    </p:spTree>
    <p:extLst>
      <p:ext uri="{BB962C8B-B14F-4D97-AF65-F5344CB8AC3E}">
        <p14:creationId xmlns:p14="http://schemas.microsoft.com/office/powerpoint/2010/main" val="3167084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7701" y="2514600"/>
            <a:ext cx="3298113"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7" y="1905000"/>
            <a:ext cx="3298113"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241977" y="2514600"/>
            <a:ext cx="3298113"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DD7E4BA-CE82-4928-997C-9B0DD0F07173}" type="datetimeFigureOut">
              <a:rPr lang="en-US" smtClean="0"/>
              <a:t>5/13/2016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785678-F41C-4653-9578-C307C549038C}" type="slidenum">
              <a:rPr lang="en-US" smtClean="0"/>
              <a:t>‹#›</a:t>
            </a:fld>
            <a:endParaRPr lang="en-US"/>
          </a:p>
        </p:txBody>
      </p:sp>
    </p:spTree>
    <p:extLst>
      <p:ext uri="{BB962C8B-B14F-4D97-AF65-F5344CB8AC3E}">
        <p14:creationId xmlns:p14="http://schemas.microsoft.com/office/powerpoint/2010/main" val="1573875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CDD7E4BA-CE82-4928-997C-9B0DD0F07173}" type="datetimeFigureOut">
              <a:rPr lang="en-US" smtClean="0"/>
              <a:t>5/13/2016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E7785678-F41C-4653-9578-C307C549038C}" type="slidenum">
              <a:rPr lang="en-US" smtClean="0"/>
              <a:t>‹#›</a:t>
            </a:fld>
            <a:endParaRPr lang="en-US"/>
          </a:p>
        </p:txBody>
      </p:sp>
    </p:spTree>
    <p:extLst>
      <p:ext uri="{BB962C8B-B14F-4D97-AF65-F5344CB8AC3E}">
        <p14:creationId xmlns:p14="http://schemas.microsoft.com/office/powerpoint/2010/main" val="4269367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DD7E4BA-CE82-4928-997C-9B0DD0F07173}" type="datetimeFigureOut">
              <a:rPr lang="en-US" smtClean="0"/>
              <a:t>5/13/2016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E7785678-F41C-4653-9578-C307C549038C}" type="slidenum">
              <a:rPr lang="en-US" smtClean="0"/>
              <a:t>‹#›</a:t>
            </a:fld>
            <a:endParaRPr lang="en-US"/>
          </a:p>
        </p:txBody>
      </p:sp>
    </p:spTree>
    <p:extLst>
      <p:ext uri="{BB962C8B-B14F-4D97-AF65-F5344CB8AC3E}">
        <p14:creationId xmlns:p14="http://schemas.microsoft.com/office/powerpoint/2010/main" val="1068874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589398" y="1447800"/>
            <a:ext cx="3898013"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2" y="3129283"/>
            <a:ext cx="2551462"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CDD7E4BA-CE82-4928-997C-9B0DD0F07173}" type="datetimeFigureOut">
              <a:rPr lang="en-US" smtClean="0"/>
              <a:t>5/13/2016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E7785678-F41C-4653-9578-C307C549038C}" type="slidenum">
              <a:rPr lang="en-US" smtClean="0"/>
              <a:t>‹#›</a:t>
            </a:fld>
            <a:endParaRPr lang="en-US"/>
          </a:p>
        </p:txBody>
      </p:sp>
    </p:spTree>
    <p:extLst>
      <p:ext uri="{BB962C8B-B14F-4D97-AF65-F5344CB8AC3E}">
        <p14:creationId xmlns:p14="http://schemas.microsoft.com/office/powerpoint/2010/main" val="1127286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27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8"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D7E4BA-CE82-4928-997C-9B0DD0F07173}" type="datetimeFigureOut">
              <a:rPr lang="en-US" smtClean="0"/>
              <a:t>5/13/2016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785678-F41C-4653-9578-C307C549038C}" type="slidenum">
              <a:rPr lang="en-US" smtClean="0"/>
              <a:t>‹#›</a:t>
            </a:fld>
            <a:endParaRPr lang="en-US"/>
          </a:p>
        </p:txBody>
      </p:sp>
    </p:spTree>
    <p:extLst>
      <p:ext uri="{BB962C8B-B14F-4D97-AF65-F5344CB8AC3E}">
        <p14:creationId xmlns:p14="http://schemas.microsoft.com/office/powerpoint/2010/main" val="3238956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90" y="1828771"/>
            <a:ext cx="990599" cy="22865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CDD7E4BA-CE82-4928-997C-9B0DD0F07173}" type="datetimeFigureOut">
              <a:rPr lang="en-US" smtClean="0"/>
              <a:t>5/13/2016</a:t>
            </a:fld>
            <a:endParaRPr lang="en-US"/>
          </a:p>
        </p:txBody>
      </p:sp>
      <p:sp>
        <p:nvSpPr>
          <p:cNvPr id="5" name="Footer Placeholder 4"/>
          <p:cNvSpPr>
            <a:spLocks noGrp="1"/>
          </p:cNvSpPr>
          <p:nvPr>
            <p:ph type="ftr" sz="quarter" idx="3"/>
          </p:nvPr>
        </p:nvSpPr>
        <p:spPr>
          <a:xfrm rot="5400000">
            <a:off x="6233336" y="3263371"/>
            <a:ext cx="3859795" cy="228660"/>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7766432" y="295738"/>
            <a:ext cx="628813" cy="767687"/>
          </a:xfrm>
          <a:prstGeom prst="rect">
            <a:avLst/>
          </a:prstGeom>
        </p:spPr>
        <p:txBody>
          <a:bodyPr vert="horz" lIns="91440" tIns="45720" rIns="91440" bIns="45720" rtlCol="0" anchor="b"/>
          <a:lstStyle>
            <a:lvl1pPr algn="ctr">
              <a:defRPr sz="2101" b="0" i="0">
                <a:solidFill>
                  <a:schemeClr val="tx1">
                    <a:tint val="75000"/>
                  </a:schemeClr>
                </a:solidFill>
              </a:defRPr>
            </a:lvl1pPr>
          </a:lstStyle>
          <a:p>
            <a:fld id="{E7785678-F41C-4653-9578-C307C549038C}" type="slidenum">
              <a:rPr lang="en-US" smtClean="0"/>
              <a:t>‹#›</a:t>
            </a:fld>
            <a:endParaRPr lang="en-US"/>
          </a:p>
        </p:txBody>
      </p:sp>
    </p:spTree>
    <p:extLst>
      <p:ext uri="{BB962C8B-B14F-4D97-AF65-F5344CB8AC3E}">
        <p14:creationId xmlns:p14="http://schemas.microsoft.com/office/powerpoint/2010/main" val="2567341177"/>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cid:ii_15406c5988d82954" TargetMode="External"/><Relationship Id="rId7" Type="http://schemas.openxmlformats.org/officeDocument/2006/relationships/image" Target="../media/image51.emf"/><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cid:ii_15406c5cefa9906b" TargetMode="Externa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
        <p:nvSpPr>
          <p:cNvPr id="7" name="Title 1"/>
          <p:cNvSpPr txBox="1">
            <a:spLocks/>
          </p:cNvSpPr>
          <p:nvPr/>
        </p:nvSpPr>
        <p:spPr>
          <a:xfrm>
            <a:off x="560543" y="494245"/>
            <a:ext cx="8109020" cy="2280368"/>
          </a:xfrm>
          <a:prstGeom prst="rect">
            <a:avLst/>
          </a:prstGeom>
        </p:spPr>
        <p:txBody>
          <a:bodyPr vert="horz" lIns="91440" tIns="45720" rIns="91440" bIns="45720" rtlCol="0" anchor="b">
            <a:noAutofit/>
          </a:bodyPr>
          <a:lstStyle>
            <a:lvl1pPr algn="l" defTabSz="342900" rtl="0" eaLnBrk="1" latinLnBrk="0" hangingPunct="1">
              <a:spcBef>
                <a:spcPct val="0"/>
              </a:spcBef>
              <a:buNone/>
              <a:defRPr sz="5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en-US" sz="3200" dirty="0" smtClean="0">
                <a:solidFill>
                  <a:schemeClr val="tx1"/>
                </a:solidFill>
              </a:rPr>
              <a:t>Monitoring Induced- and Micro-Seismicity in Eastern Kentucky</a:t>
            </a:r>
            <a:endParaRPr lang="en-US" sz="3200" dirty="0">
              <a:solidFill>
                <a:schemeClr val="tx1"/>
              </a:solidFill>
            </a:endParaRPr>
          </a:p>
        </p:txBody>
      </p:sp>
      <p:sp>
        <p:nvSpPr>
          <p:cNvPr id="8" name="Subtitle 2"/>
          <p:cNvSpPr txBox="1">
            <a:spLocks/>
          </p:cNvSpPr>
          <p:nvPr/>
        </p:nvSpPr>
        <p:spPr>
          <a:xfrm>
            <a:off x="2133731" y="3268857"/>
            <a:ext cx="4962644" cy="996005"/>
          </a:xfrm>
          <a:prstGeom prst="rect">
            <a:avLst/>
          </a:prstGeom>
        </p:spPr>
        <p:txBody>
          <a:bodyPr vert="horz" lIns="91440" tIns="45720" rIns="91440" bIns="45720" rtlCol="0" anchor="t">
            <a:noAutofit/>
          </a:bodyPr>
          <a:lstStyle>
            <a:lvl1pPr marL="0" indent="0" algn="l" defTabSz="342900" rtl="0" eaLnBrk="1" latinLnBrk="0" hangingPunct="1">
              <a:spcBef>
                <a:spcPts val="750"/>
              </a:spcBef>
              <a:spcAft>
                <a:spcPts val="0"/>
              </a:spcAft>
              <a:buClr>
                <a:schemeClr val="accent1"/>
              </a:buClr>
              <a:buSzPct val="80000"/>
              <a:buFont typeface="Wingdings 3" charset="2"/>
              <a:buNone/>
              <a:defRPr sz="1500" b="0" i="0" kern="1200" cap="all">
                <a:solidFill>
                  <a:schemeClr val="accent1"/>
                </a:solidFill>
                <a:latin typeface="+mj-lt"/>
                <a:ea typeface="+mj-ea"/>
                <a:cs typeface="+mj-cs"/>
              </a:defRPr>
            </a:lvl1pPr>
            <a:lvl2pPr marL="342900" indent="0" algn="ctr" defTabSz="342900" rtl="0" eaLnBrk="1" latinLnBrk="0" hangingPunct="1">
              <a:spcBef>
                <a:spcPts val="750"/>
              </a:spcBef>
              <a:spcAft>
                <a:spcPts val="0"/>
              </a:spcAft>
              <a:buClr>
                <a:schemeClr val="accent1"/>
              </a:buClr>
              <a:buSzPct val="80000"/>
              <a:buFont typeface="Wingdings 3" charset="2"/>
              <a:buNone/>
              <a:defRPr sz="1350" b="0" i="0" kern="1200">
                <a:solidFill>
                  <a:schemeClr val="tx1">
                    <a:tint val="75000"/>
                  </a:schemeClr>
                </a:solidFill>
                <a:latin typeface="+mj-lt"/>
                <a:ea typeface="+mj-ea"/>
                <a:cs typeface="+mj-cs"/>
              </a:defRPr>
            </a:lvl2pPr>
            <a:lvl3pPr marL="685800" indent="0" algn="ctr" defTabSz="342900" rtl="0" eaLnBrk="1" latinLnBrk="0" hangingPunct="1">
              <a:spcBef>
                <a:spcPts val="750"/>
              </a:spcBef>
              <a:spcAft>
                <a:spcPts val="0"/>
              </a:spcAft>
              <a:buClr>
                <a:schemeClr val="accent1"/>
              </a:buClr>
              <a:buSzPct val="80000"/>
              <a:buFont typeface="Wingdings 3" charset="2"/>
              <a:buNone/>
              <a:defRPr sz="1200" b="0" i="0" kern="1200">
                <a:solidFill>
                  <a:schemeClr val="tx1">
                    <a:tint val="75000"/>
                  </a:schemeClr>
                </a:solidFill>
                <a:latin typeface="+mj-lt"/>
                <a:ea typeface="+mj-ea"/>
                <a:cs typeface="+mj-cs"/>
              </a:defRPr>
            </a:lvl3pPr>
            <a:lvl4pPr marL="1028700" indent="0" algn="ctr" defTabSz="342900" rtl="0" eaLnBrk="1" latinLnBrk="0" hangingPunct="1">
              <a:spcBef>
                <a:spcPts val="750"/>
              </a:spcBef>
              <a:spcAft>
                <a:spcPts val="0"/>
              </a:spcAft>
              <a:buClr>
                <a:schemeClr val="accent1"/>
              </a:buClr>
              <a:buSzPct val="80000"/>
              <a:buFont typeface="Wingdings 3" charset="2"/>
              <a:buNone/>
              <a:defRPr sz="1050" b="0" i="0" kern="1200">
                <a:solidFill>
                  <a:schemeClr val="tx1">
                    <a:tint val="75000"/>
                  </a:schemeClr>
                </a:solidFill>
                <a:latin typeface="+mj-lt"/>
                <a:ea typeface="+mj-ea"/>
                <a:cs typeface="+mj-cs"/>
              </a:defRPr>
            </a:lvl4pPr>
            <a:lvl5pPr marL="1371600" indent="0" algn="ctr" defTabSz="342900" rtl="0" eaLnBrk="1" latinLnBrk="0" hangingPunct="1">
              <a:spcBef>
                <a:spcPts val="750"/>
              </a:spcBef>
              <a:spcAft>
                <a:spcPts val="0"/>
              </a:spcAft>
              <a:buClr>
                <a:schemeClr val="accent1"/>
              </a:buClr>
              <a:buSzPct val="80000"/>
              <a:buFont typeface="Wingdings 3" charset="2"/>
              <a:buNone/>
              <a:defRPr sz="1050" b="0" i="0" kern="1200">
                <a:solidFill>
                  <a:schemeClr val="tx1">
                    <a:tint val="75000"/>
                  </a:schemeClr>
                </a:solidFill>
                <a:latin typeface="+mj-lt"/>
                <a:ea typeface="+mj-ea"/>
                <a:cs typeface="+mj-cs"/>
              </a:defRPr>
            </a:lvl5pPr>
            <a:lvl6pPr marL="1714500" indent="0" algn="ctr" defTabSz="342900" rtl="0" eaLnBrk="1" latinLnBrk="0" hangingPunct="1">
              <a:spcBef>
                <a:spcPts val="750"/>
              </a:spcBef>
              <a:spcAft>
                <a:spcPts val="0"/>
              </a:spcAft>
              <a:buClr>
                <a:schemeClr val="accent1"/>
              </a:buClr>
              <a:buSzPct val="80000"/>
              <a:buFont typeface="Wingdings 3" charset="2"/>
              <a:buNone/>
              <a:defRPr sz="1050" b="0" i="0" kern="1200">
                <a:solidFill>
                  <a:schemeClr val="tx1">
                    <a:tint val="75000"/>
                  </a:schemeClr>
                </a:solidFill>
                <a:latin typeface="+mj-lt"/>
                <a:ea typeface="+mj-ea"/>
                <a:cs typeface="+mj-cs"/>
              </a:defRPr>
            </a:lvl6pPr>
            <a:lvl7pPr marL="2057400" indent="0" algn="ctr" defTabSz="342900" rtl="0" eaLnBrk="1" latinLnBrk="0" hangingPunct="1">
              <a:spcBef>
                <a:spcPts val="750"/>
              </a:spcBef>
              <a:spcAft>
                <a:spcPts val="0"/>
              </a:spcAft>
              <a:buClr>
                <a:schemeClr val="accent1"/>
              </a:buClr>
              <a:buSzPct val="80000"/>
              <a:buFont typeface="Wingdings 3" charset="2"/>
              <a:buNone/>
              <a:defRPr sz="1050" b="0" i="0" kern="1200">
                <a:solidFill>
                  <a:schemeClr val="tx1">
                    <a:tint val="75000"/>
                  </a:schemeClr>
                </a:solidFill>
                <a:latin typeface="+mj-lt"/>
                <a:ea typeface="+mj-ea"/>
                <a:cs typeface="+mj-cs"/>
              </a:defRPr>
            </a:lvl7pPr>
            <a:lvl8pPr marL="2400300" indent="0" algn="ctr" defTabSz="342900" rtl="0" eaLnBrk="1" latinLnBrk="0" hangingPunct="1">
              <a:spcBef>
                <a:spcPts val="750"/>
              </a:spcBef>
              <a:spcAft>
                <a:spcPts val="0"/>
              </a:spcAft>
              <a:buClr>
                <a:schemeClr val="accent1"/>
              </a:buClr>
              <a:buSzPct val="80000"/>
              <a:buFont typeface="Wingdings 3" charset="2"/>
              <a:buNone/>
              <a:defRPr sz="1050" b="0" i="0" kern="1200">
                <a:solidFill>
                  <a:schemeClr val="tx1">
                    <a:tint val="75000"/>
                  </a:schemeClr>
                </a:solidFill>
                <a:latin typeface="+mj-lt"/>
                <a:ea typeface="+mj-ea"/>
                <a:cs typeface="+mj-cs"/>
              </a:defRPr>
            </a:lvl8pPr>
            <a:lvl9pPr marL="2743200" indent="0" algn="ctr" defTabSz="342900" rtl="0" eaLnBrk="1" latinLnBrk="0" hangingPunct="1">
              <a:spcBef>
                <a:spcPts val="750"/>
              </a:spcBef>
              <a:spcAft>
                <a:spcPts val="0"/>
              </a:spcAft>
              <a:buClr>
                <a:schemeClr val="accent1"/>
              </a:buClr>
              <a:buSzPct val="80000"/>
              <a:buFont typeface="Wingdings 3" charset="2"/>
              <a:buNone/>
              <a:defRPr sz="1050" b="0" i="0" kern="1200">
                <a:solidFill>
                  <a:schemeClr val="tx1">
                    <a:tint val="75000"/>
                  </a:schemeClr>
                </a:solidFill>
                <a:latin typeface="+mj-lt"/>
                <a:ea typeface="+mj-ea"/>
                <a:cs typeface="+mj-cs"/>
              </a:defRPr>
            </a:lvl9pPr>
          </a:lstStyle>
          <a:p>
            <a:pPr algn="ctr"/>
            <a:r>
              <a:rPr lang="en-US" sz="2800" i="1" cap="none" dirty="0" smtClean="0">
                <a:solidFill>
                  <a:schemeClr val="tx1"/>
                </a:solidFill>
              </a:rPr>
              <a:t>Seth Carpenter</a:t>
            </a:r>
          </a:p>
          <a:p>
            <a:pPr algn="ctr"/>
            <a:r>
              <a:rPr lang="en-US" sz="1800" cap="none" dirty="0" smtClean="0">
                <a:solidFill>
                  <a:schemeClr val="tx1"/>
                </a:solidFill>
              </a:rPr>
              <a:t>Seismologist</a:t>
            </a:r>
          </a:p>
          <a:p>
            <a:pPr algn="ctr"/>
            <a:r>
              <a:rPr lang="en-US" sz="1800" cap="none" dirty="0" smtClean="0">
                <a:solidFill>
                  <a:schemeClr val="tx1"/>
                </a:solidFill>
              </a:rPr>
              <a:t>Geologic Hazards Section</a:t>
            </a:r>
          </a:p>
          <a:p>
            <a:pPr algn="ctr"/>
            <a:endParaRPr lang="en-US" sz="1800" cap="none" dirty="0" smtClean="0">
              <a:solidFill>
                <a:schemeClr val="tx1"/>
              </a:solidFill>
            </a:endParaRPr>
          </a:p>
          <a:p>
            <a:pPr algn="ctr"/>
            <a:r>
              <a:rPr lang="en-US" sz="2000" cap="none" dirty="0" smtClean="0">
                <a:solidFill>
                  <a:schemeClr val="tx1"/>
                </a:solidFill>
              </a:rPr>
              <a:t>2016 KGS Annual Seminar</a:t>
            </a:r>
            <a:endParaRPr lang="en-US" sz="2400" cap="none" dirty="0" smtClean="0">
              <a:solidFill>
                <a:schemeClr val="tx1"/>
              </a:solidFill>
            </a:endParaRPr>
          </a:p>
          <a:p>
            <a:pPr algn="ctr"/>
            <a:endParaRPr lang="en-US" sz="1800" cap="none" dirty="0">
              <a:solidFill>
                <a:schemeClr val="tx1"/>
              </a:solidFill>
            </a:endParaRPr>
          </a:p>
        </p:txBody>
      </p:sp>
    </p:spTree>
    <p:extLst>
      <p:ext uri="{BB962C8B-B14F-4D97-AF65-F5344CB8AC3E}">
        <p14:creationId xmlns:p14="http://schemas.microsoft.com/office/powerpoint/2010/main" val="26718324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78194" y="949464"/>
            <a:ext cx="7219203" cy="4915389"/>
            <a:chOff x="978194" y="949464"/>
            <a:chExt cx="7219203" cy="4915389"/>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194" y="949464"/>
              <a:ext cx="7219203" cy="4915389"/>
            </a:xfrm>
            <a:prstGeom prst="rect">
              <a:avLst/>
            </a:prstGeom>
          </p:spPr>
        </p:pic>
        <p:sp>
          <p:nvSpPr>
            <p:cNvPr id="19" name="5-Point Star 18"/>
            <p:cNvSpPr/>
            <p:nvPr/>
          </p:nvSpPr>
          <p:spPr>
            <a:xfrm>
              <a:off x="5324338" y="2456783"/>
              <a:ext cx="182880" cy="182880"/>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5387418" y="2973611"/>
              <a:ext cx="182880" cy="182880"/>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5813090" y="2662394"/>
              <a:ext cx="182880" cy="182880"/>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5458119" y="2063383"/>
              <a:ext cx="182880" cy="182880"/>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5907705" y="2583654"/>
              <a:ext cx="182880" cy="182880"/>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6476863" y="1451314"/>
              <a:ext cx="182880" cy="182880"/>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a:t>Monitoring Microseismicity in Eastern Kentucky: Network</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Tree>
    <p:extLst>
      <p:ext uri="{BB962C8B-B14F-4D97-AF65-F5344CB8AC3E}">
        <p14:creationId xmlns:p14="http://schemas.microsoft.com/office/powerpoint/2010/main" val="1369043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5" y="293688"/>
            <a:ext cx="9110313" cy="6248400"/>
          </a:xfrm>
          <a:prstGeom prst="rect">
            <a:avLst/>
          </a:prstGeom>
        </p:spPr>
      </p:pic>
      <p:grpSp>
        <p:nvGrpSpPr>
          <p:cNvPr id="3" name="Group 2"/>
          <p:cNvGrpSpPr/>
          <p:nvPr/>
        </p:nvGrpSpPr>
        <p:grpSpPr>
          <a:xfrm>
            <a:off x="26368" y="0"/>
            <a:ext cx="5155232" cy="3581400"/>
            <a:chOff x="26368" y="0"/>
            <a:chExt cx="5155232" cy="358140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68" y="0"/>
              <a:ext cx="3655302" cy="3581400"/>
            </a:xfrm>
            <a:prstGeom prst="rect">
              <a:avLst/>
            </a:prstGeom>
            <a:ln w="38100">
              <a:solidFill>
                <a:schemeClr val="bg1"/>
              </a:solidFill>
            </a:ln>
          </p:spPr>
        </p:pic>
        <p:cxnSp>
          <p:nvCxnSpPr>
            <p:cNvPr id="5" name="Straight Connector 4"/>
            <p:cNvCxnSpPr/>
            <p:nvPr/>
          </p:nvCxnSpPr>
          <p:spPr>
            <a:xfrm flipV="1">
              <a:off x="3681670" y="1343025"/>
              <a:ext cx="1499930" cy="74613"/>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35627" y="2528650"/>
              <a:ext cx="2852063" cy="646331"/>
            </a:xfrm>
            <a:prstGeom prst="rect">
              <a:avLst/>
            </a:prstGeom>
            <a:noFill/>
          </p:spPr>
          <p:txBody>
            <a:bodyPr wrap="none" rtlCol="0">
              <a:spAutoFit/>
            </a:bodyPr>
            <a:lstStyle/>
            <a:p>
              <a:pPr fontAlgn="base">
                <a:spcBef>
                  <a:spcPct val="0"/>
                </a:spcBef>
                <a:spcAft>
                  <a:spcPct val="0"/>
                </a:spcAft>
              </a:pPr>
              <a:r>
                <a:rPr lang="en-US" dirty="0">
                  <a:solidFill>
                    <a:prstClr val="white"/>
                  </a:solidFill>
                  <a:latin typeface="Arial" panose="020B0604020202020204" pitchFamily="34" charset="0"/>
                  <a:cs typeface="Arial" panose="020B0604020202020204" pitchFamily="34" charset="0"/>
                </a:rPr>
                <a:t>KGS </a:t>
              </a:r>
              <a:r>
                <a:rPr lang="en-US" dirty="0" err="1">
                  <a:solidFill>
                    <a:prstClr val="white"/>
                  </a:solidFill>
                  <a:latin typeface="Arial" panose="020B0604020202020204" pitchFamily="34" charset="0"/>
                  <a:cs typeface="Arial" panose="020B0604020202020204" pitchFamily="34" charset="0"/>
                </a:rPr>
                <a:t>Microseismic</a:t>
              </a:r>
              <a:r>
                <a:rPr lang="en-US" dirty="0">
                  <a:solidFill>
                    <a:prstClr val="white"/>
                  </a:solidFill>
                  <a:latin typeface="Arial" panose="020B0604020202020204" pitchFamily="34" charset="0"/>
                  <a:cs typeface="Arial" panose="020B0604020202020204" pitchFamily="34" charset="0"/>
                </a:rPr>
                <a:t> Station</a:t>
              </a:r>
            </a:p>
            <a:p>
              <a:pPr fontAlgn="base">
                <a:spcBef>
                  <a:spcPct val="0"/>
                </a:spcBef>
                <a:spcAft>
                  <a:spcPct val="0"/>
                </a:spcAft>
              </a:pPr>
              <a:r>
                <a:rPr lang="en-US" dirty="0">
                  <a:solidFill>
                    <a:prstClr val="white"/>
                  </a:solidFill>
                  <a:latin typeface="Arial" panose="020B0604020202020204" pitchFamily="34" charset="0"/>
                  <a:cs typeface="Arial" panose="020B0604020202020204" pitchFamily="34" charset="0"/>
                </a:rPr>
                <a:t>Installation 10/19/2015</a:t>
              </a:r>
            </a:p>
          </p:txBody>
        </p:sp>
      </p:grpSp>
      <p:grpSp>
        <p:nvGrpSpPr>
          <p:cNvPr id="7" name="Group 6"/>
          <p:cNvGrpSpPr/>
          <p:nvPr/>
        </p:nvGrpSpPr>
        <p:grpSpPr>
          <a:xfrm>
            <a:off x="5304934" y="1436688"/>
            <a:ext cx="3827282" cy="4581940"/>
            <a:chOff x="5304934" y="1436688"/>
            <a:chExt cx="3827282" cy="4581940"/>
          </a:xfrm>
        </p:grpSpPr>
        <p:cxnSp>
          <p:nvCxnSpPr>
            <p:cNvPr id="8" name="Straight Connector 7"/>
            <p:cNvCxnSpPr/>
            <p:nvPr/>
          </p:nvCxnSpPr>
          <p:spPr>
            <a:xfrm>
              <a:off x="5650237" y="1436688"/>
              <a:ext cx="1283963" cy="100171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04934" y="2514600"/>
              <a:ext cx="3733800" cy="3504028"/>
            </a:xfrm>
            <a:prstGeom prst="rect">
              <a:avLst/>
            </a:prstGeom>
            <a:ln w="38100">
              <a:solidFill>
                <a:schemeClr val="bg1"/>
              </a:solidFill>
            </a:ln>
          </p:spPr>
        </p:pic>
        <p:sp>
          <p:nvSpPr>
            <p:cNvPr id="10" name="TextBox 9"/>
            <p:cNvSpPr txBox="1"/>
            <p:nvPr/>
          </p:nvSpPr>
          <p:spPr>
            <a:xfrm>
              <a:off x="6292977" y="2438400"/>
              <a:ext cx="2839239" cy="646331"/>
            </a:xfrm>
            <a:prstGeom prst="rect">
              <a:avLst/>
            </a:prstGeom>
            <a:noFill/>
          </p:spPr>
          <p:txBody>
            <a:bodyPr wrap="none" rtlCol="0">
              <a:spAutoFit/>
            </a:bodyPr>
            <a:lstStyle/>
            <a:p>
              <a:pPr fontAlgn="base">
                <a:spcBef>
                  <a:spcPct val="0"/>
                </a:spcBef>
                <a:spcAft>
                  <a:spcPct val="0"/>
                </a:spcAft>
              </a:pPr>
              <a:r>
                <a:rPr lang="en-US" dirty="0">
                  <a:solidFill>
                    <a:prstClr val="white"/>
                  </a:solidFill>
                  <a:latin typeface="Arial" panose="020B0604020202020204" pitchFamily="34" charset="0"/>
                  <a:cs typeface="Arial" panose="020B0604020202020204" pitchFamily="34" charset="0"/>
                </a:rPr>
                <a:t>Chesapeake #1 Stephens</a:t>
              </a:r>
            </a:p>
            <a:p>
              <a:pPr algn="r" fontAlgn="base">
                <a:spcBef>
                  <a:spcPct val="0"/>
                </a:spcBef>
                <a:spcAft>
                  <a:spcPct val="0"/>
                </a:spcAft>
              </a:pPr>
              <a:r>
                <a:rPr lang="en-US" dirty="0">
                  <a:solidFill>
                    <a:prstClr val="white"/>
                  </a:solidFill>
                  <a:latin typeface="Arial" panose="020B0604020202020204" pitchFamily="34" charset="0"/>
                  <a:cs typeface="Arial" panose="020B0604020202020204" pitchFamily="34" charset="0"/>
                </a:rPr>
                <a:t>10/19/2015</a:t>
              </a:r>
            </a:p>
          </p:txBody>
        </p:sp>
      </p:grpSp>
      <p:sp>
        <p:nvSpPr>
          <p:cNvPr id="11" name="TextBox 10"/>
          <p:cNvSpPr txBox="1"/>
          <p:nvPr/>
        </p:nvSpPr>
        <p:spPr>
          <a:xfrm>
            <a:off x="457200" y="4724400"/>
            <a:ext cx="2595582" cy="369332"/>
          </a:xfrm>
          <a:prstGeom prst="rect">
            <a:avLst/>
          </a:prstGeom>
          <a:solidFill>
            <a:schemeClr val="tx1">
              <a:lumMod val="50000"/>
            </a:schemeClr>
          </a:solidFill>
        </p:spPr>
        <p:txBody>
          <a:bodyPr wrap="none" rtlCol="0">
            <a:spAutoFit/>
          </a:bodyPr>
          <a:lstStyle/>
          <a:p>
            <a:pPr fontAlgn="base">
              <a:spcBef>
                <a:spcPct val="0"/>
              </a:spcBef>
              <a:spcAft>
                <a:spcPct val="0"/>
              </a:spcAft>
            </a:pPr>
            <a:r>
              <a:rPr lang="en-US" b="1" dirty="0" err="1">
                <a:solidFill>
                  <a:srgbClr val="0000FF"/>
                </a:solidFill>
                <a:latin typeface="Arial" panose="020B0604020202020204" pitchFamily="34" charset="0"/>
                <a:cs typeface="Arial" panose="020B0604020202020204" pitchFamily="34" charset="0"/>
              </a:rPr>
              <a:t>Microseismic</a:t>
            </a:r>
            <a:r>
              <a:rPr lang="en-US" b="1" dirty="0">
                <a:solidFill>
                  <a:srgbClr val="0000FF"/>
                </a:solidFill>
                <a:latin typeface="Arial" panose="020B0604020202020204" pitchFamily="34" charset="0"/>
                <a:cs typeface="Arial" panose="020B0604020202020204" pitchFamily="34" charset="0"/>
              </a:rPr>
              <a:t> stations</a:t>
            </a:r>
          </a:p>
        </p:txBody>
      </p:sp>
      <p:sp>
        <p:nvSpPr>
          <p:cNvPr id="12" name="TextBox 11"/>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smtClean="0"/>
              <a:t>EKMMP: Installation</a:t>
            </a:r>
            <a:endParaRPr lang="en-US" sz="1400"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Tree>
    <p:extLst>
      <p:ext uri="{BB962C8B-B14F-4D97-AF65-F5344CB8AC3E}">
        <p14:creationId xmlns:p14="http://schemas.microsoft.com/office/powerpoint/2010/main" val="188512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smtClean="0"/>
              <a:t>EKMMP:  Status &amp; First Findings</a:t>
            </a:r>
            <a:endParaRPr lang="en-US" sz="1400" dirty="0"/>
          </a:p>
        </p:txBody>
      </p:sp>
      <p:sp>
        <p:nvSpPr>
          <p:cNvPr id="2" name="Rectangle 1"/>
          <p:cNvSpPr/>
          <p:nvPr/>
        </p:nvSpPr>
        <p:spPr>
          <a:xfrm>
            <a:off x="81096" y="843930"/>
            <a:ext cx="7848600" cy="2878224"/>
          </a:xfrm>
          <a:prstGeom prst="rect">
            <a:avLst/>
          </a:prstGeom>
        </p:spPr>
        <p:txBody>
          <a:bodyPr wrap="square">
            <a:spAutoFit/>
          </a:bodyPr>
          <a:lstStyle/>
          <a:p>
            <a:pPr marL="0" lvl="1"/>
            <a:r>
              <a:rPr lang="en-US" sz="1600" b="1" i="1" u="sng" dirty="0" smtClean="0"/>
              <a:t>Status</a:t>
            </a:r>
            <a:r>
              <a:rPr lang="en-US" sz="1600" b="1" i="1" dirty="0" smtClean="0"/>
              <a:t>:</a:t>
            </a:r>
            <a:endParaRPr lang="en-US" sz="1600" b="1" i="1" dirty="0"/>
          </a:p>
          <a:p>
            <a:pPr>
              <a:lnSpc>
                <a:spcPct val="150000"/>
              </a:lnSpc>
            </a:pPr>
            <a:r>
              <a:rPr lang="en-US" sz="1600" dirty="0" smtClean="0"/>
              <a:t>Network</a:t>
            </a:r>
          </a:p>
          <a:p>
            <a:pPr marL="512763" lvl="1" indent="-285750">
              <a:lnSpc>
                <a:spcPct val="150000"/>
              </a:lnSpc>
              <a:buFontTx/>
              <a:buChar char="-"/>
            </a:pPr>
            <a:r>
              <a:rPr lang="en-US" sz="1600" dirty="0" smtClean="0"/>
              <a:t>12 Stations Installed as of Nov., 2015</a:t>
            </a:r>
          </a:p>
          <a:p>
            <a:pPr marL="512763" lvl="1" indent="-285750">
              <a:lnSpc>
                <a:spcPct val="150000"/>
              </a:lnSpc>
              <a:buFontTx/>
              <a:buChar char="-"/>
            </a:pPr>
            <a:r>
              <a:rPr lang="en-US" sz="1600" dirty="0" smtClean="0"/>
              <a:t>More on the way</a:t>
            </a:r>
          </a:p>
          <a:p>
            <a:pPr marL="0" lvl="1">
              <a:lnSpc>
                <a:spcPct val="150000"/>
              </a:lnSpc>
            </a:pPr>
            <a:r>
              <a:rPr lang="en-US" sz="1600" dirty="0" smtClean="0"/>
              <a:t>Data &amp; Analysis</a:t>
            </a:r>
            <a:endParaRPr lang="en-US" sz="1600" dirty="0"/>
          </a:p>
          <a:p>
            <a:pPr marL="512763" lvl="1" indent="-285750">
              <a:lnSpc>
                <a:spcPct val="150000"/>
              </a:lnSpc>
              <a:buFontTx/>
              <a:buChar char="-"/>
            </a:pPr>
            <a:r>
              <a:rPr lang="en-US" sz="1600" dirty="0"/>
              <a:t>Simultaneous acquisition of other data</a:t>
            </a:r>
          </a:p>
          <a:p>
            <a:pPr marL="512763" lvl="1" indent="-285750">
              <a:lnSpc>
                <a:spcPct val="150000"/>
              </a:lnSpc>
              <a:buFontTx/>
              <a:buChar char="-"/>
            </a:pPr>
            <a:r>
              <a:rPr lang="en-US" sz="1600" dirty="0" smtClean="0"/>
              <a:t>Data </a:t>
            </a:r>
            <a:r>
              <a:rPr lang="en-US" sz="1600" dirty="0"/>
              <a:t>in real-time at </a:t>
            </a:r>
            <a:r>
              <a:rPr lang="en-US" sz="1600" dirty="0" smtClean="0"/>
              <a:t>KGS</a:t>
            </a:r>
            <a:endParaRPr lang="en-US" sz="1600" dirty="0"/>
          </a:p>
          <a:p>
            <a:pPr marL="512763" lvl="1" indent="-285750">
              <a:lnSpc>
                <a:spcPct val="150000"/>
              </a:lnSpc>
              <a:buFontTx/>
              <a:buChar char="-"/>
            </a:pPr>
            <a:r>
              <a:rPr lang="en-US" sz="1600" dirty="0" smtClean="0"/>
              <a:t>Real-time event location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755319"/>
            <a:ext cx="4700408" cy="3200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
        <p:nvSpPr>
          <p:cNvPr id="7" name="Rectangle 6"/>
          <p:cNvSpPr/>
          <p:nvPr/>
        </p:nvSpPr>
        <p:spPr>
          <a:xfrm>
            <a:off x="81096" y="3810765"/>
            <a:ext cx="6620694" cy="2062103"/>
          </a:xfrm>
          <a:prstGeom prst="rect">
            <a:avLst/>
          </a:prstGeom>
        </p:spPr>
        <p:txBody>
          <a:bodyPr wrap="square">
            <a:spAutoFit/>
          </a:bodyPr>
          <a:lstStyle/>
          <a:p>
            <a:pPr marL="0" lvl="1"/>
            <a:r>
              <a:rPr lang="en-US" sz="1600" b="1" i="1" u="sng" dirty="0" smtClean="0"/>
              <a:t>First Findings</a:t>
            </a:r>
            <a:r>
              <a:rPr lang="en-US" sz="1600" b="1" i="1" dirty="0" smtClean="0"/>
              <a:t>:</a:t>
            </a:r>
          </a:p>
          <a:p>
            <a:pPr marL="0" lvl="1">
              <a:lnSpc>
                <a:spcPct val="150000"/>
              </a:lnSpc>
            </a:pPr>
            <a:r>
              <a:rPr lang="en-US" sz="1600" dirty="0" smtClean="0"/>
              <a:t>Earthquakes</a:t>
            </a:r>
            <a:endParaRPr lang="en-US" sz="1600" dirty="0"/>
          </a:p>
          <a:p>
            <a:pPr marL="512763" lvl="1" indent="-285750">
              <a:lnSpc>
                <a:spcPct val="150000"/>
              </a:lnSpc>
              <a:buFontTx/>
              <a:buChar char="-"/>
            </a:pPr>
            <a:r>
              <a:rPr lang="en-US" sz="1600" dirty="0" smtClean="0"/>
              <a:t>7 </a:t>
            </a:r>
            <a:r>
              <a:rPr lang="en-US" sz="1600" dirty="0"/>
              <a:t>local </a:t>
            </a:r>
            <a:r>
              <a:rPr lang="en-US" sz="1600" dirty="0" smtClean="0"/>
              <a:t>earthquakes – none in the Rome Trough</a:t>
            </a:r>
          </a:p>
          <a:p>
            <a:pPr marL="512763" lvl="1" indent="-285750">
              <a:lnSpc>
                <a:spcPct val="150000"/>
              </a:lnSpc>
              <a:buFontTx/>
              <a:buChar char="-"/>
            </a:pPr>
            <a:r>
              <a:rPr lang="en-US" sz="1600" dirty="0" smtClean="0"/>
              <a:t>19 earthquakes within 200 km – one in the WV Rome Trough</a:t>
            </a:r>
          </a:p>
          <a:p>
            <a:r>
              <a:rPr lang="en-US" sz="1600" dirty="0" smtClean="0"/>
              <a:t>Blasts</a:t>
            </a:r>
            <a:endParaRPr lang="en-US" sz="1600" dirty="0"/>
          </a:p>
          <a:p>
            <a:pPr marL="512763" lvl="1" indent="-285750">
              <a:lnSpc>
                <a:spcPct val="150000"/>
              </a:lnSpc>
              <a:buFontTx/>
              <a:buChar char="-"/>
            </a:pPr>
            <a:r>
              <a:rPr lang="en-US" sz="1600" dirty="0"/>
              <a:t>&gt; 2100 blasts within ~200 km radius ≈ </a:t>
            </a:r>
            <a:r>
              <a:rPr lang="en-US" sz="1600" dirty="0" smtClean="0"/>
              <a:t>18/day</a:t>
            </a:r>
            <a:endParaRPr lang="en-US" sz="1600" dirty="0"/>
          </a:p>
        </p:txBody>
      </p:sp>
    </p:spTree>
    <p:extLst>
      <p:ext uri="{BB962C8B-B14F-4D97-AF65-F5344CB8AC3E}">
        <p14:creationId xmlns:p14="http://schemas.microsoft.com/office/powerpoint/2010/main" val="7983577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smtClean="0"/>
              <a:t>EKMMP:  Status &amp; First Findings</a:t>
            </a:r>
            <a:endParaRPr lang="en-US" sz="1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870" y="400102"/>
            <a:ext cx="6144260" cy="6095496"/>
          </a:xfrm>
          <a:prstGeom prst="rect">
            <a:avLst/>
          </a:prstGeom>
        </p:spPr>
      </p:pic>
      <p:sp>
        <p:nvSpPr>
          <p:cNvPr id="19" name="Rectangle 18"/>
          <p:cNvSpPr/>
          <p:nvPr/>
        </p:nvSpPr>
        <p:spPr>
          <a:xfrm>
            <a:off x="3499395" y="1113536"/>
            <a:ext cx="2172711" cy="338554"/>
          </a:xfrm>
          <a:prstGeom prst="rect">
            <a:avLst/>
          </a:prstGeom>
          <a:solidFill>
            <a:schemeClr val="bg1">
              <a:lumMod val="65000"/>
              <a:lumOff val="35000"/>
            </a:schemeClr>
          </a:solidFill>
        </p:spPr>
        <p:txBody>
          <a:bodyPr wrap="none">
            <a:spAutoFit/>
          </a:bodyPr>
          <a:lstStyle/>
          <a:p>
            <a:pPr marL="227013" lvl="1"/>
            <a:r>
              <a:rPr lang="en-US" sz="1600" dirty="0" smtClean="0"/>
              <a:t>Real-time system  </a:t>
            </a:r>
            <a:endParaRPr lang="en-US" sz="1600" dirty="0"/>
          </a:p>
        </p:txBody>
      </p:sp>
    </p:spTree>
    <p:extLst>
      <p:ext uri="{BB962C8B-B14F-4D97-AF65-F5344CB8AC3E}">
        <p14:creationId xmlns:p14="http://schemas.microsoft.com/office/powerpoint/2010/main" val="2570319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smtClean="0"/>
              <a:t>EKMMP:  First Findings</a:t>
            </a:r>
            <a:endParaRPr lang="en-US" sz="1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16898"/>
            <a:ext cx="4383344" cy="4376604"/>
          </a:xfrm>
          <a:prstGeom prst="rect">
            <a:avLst/>
          </a:prstGeom>
          <a:solidFill>
            <a:schemeClr val="accent4">
              <a:lumMod val="60000"/>
              <a:lumOff val="40000"/>
            </a:schemeClr>
          </a:solidFill>
        </p:spPr>
      </p:pic>
      <p:sp>
        <p:nvSpPr>
          <p:cNvPr id="4" name="Rectangle 3"/>
          <p:cNvSpPr/>
          <p:nvPr/>
        </p:nvSpPr>
        <p:spPr>
          <a:xfrm>
            <a:off x="781972" y="838200"/>
            <a:ext cx="3124200" cy="307777"/>
          </a:xfrm>
          <a:prstGeom prst="rect">
            <a:avLst/>
          </a:prstGeom>
        </p:spPr>
        <p:txBody>
          <a:bodyPr wrap="square">
            <a:spAutoFit/>
          </a:bodyPr>
          <a:lstStyle/>
          <a:p>
            <a:pPr algn="ctr"/>
            <a:r>
              <a:rPr lang="en-US" sz="1400" dirty="0" smtClean="0"/>
              <a:t>Historical earthquakes: Past 40 years</a:t>
            </a:r>
            <a:endParaRPr lang="en-US" sz="1400" dirty="0"/>
          </a:p>
        </p:txBody>
      </p:sp>
      <p:sp>
        <p:nvSpPr>
          <p:cNvPr id="10" name="Rectangle 9"/>
          <p:cNvSpPr/>
          <p:nvPr/>
        </p:nvSpPr>
        <p:spPr>
          <a:xfrm>
            <a:off x="4608256" y="838200"/>
            <a:ext cx="4383344" cy="307777"/>
          </a:xfrm>
          <a:prstGeom prst="rect">
            <a:avLst/>
          </a:prstGeom>
        </p:spPr>
        <p:txBody>
          <a:bodyPr wrap="square">
            <a:spAutoFit/>
          </a:bodyPr>
          <a:lstStyle/>
          <a:p>
            <a:pPr algn="ctr"/>
            <a:r>
              <a:rPr lang="en-US" sz="1400" dirty="0" smtClean="0"/>
              <a:t>Local earthquakes by EKMMP</a:t>
            </a:r>
            <a:endParaRPr lang="en-US" sz="14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0475" y="1316898"/>
            <a:ext cx="4338905" cy="4376604"/>
          </a:xfrm>
          <a:prstGeom prst="rect">
            <a:avLst/>
          </a:prstGeom>
          <a:solidFill>
            <a:schemeClr val="accent4">
              <a:lumMod val="60000"/>
              <a:lumOff val="40000"/>
            </a:schemeClr>
          </a:solidFill>
        </p:spPr>
      </p:pic>
      <p:sp>
        <p:nvSpPr>
          <p:cNvPr id="2" name="Oval 1"/>
          <p:cNvSpPr/>
          <p:nvPr/>
        </p:nvSpPr>
        <p:spPr>
          <a:xfrm>
            <a:off x="6800850" y="2219325"/>
            <a:ext cx="219075" cy="190500"/>
          </a:xfrm>
          <a:prstGeom prst="ellipse">
            <a:avLst/>
          </a:prstGeom>
          <a:solidFill>
            <a:srgbClr val="E7F74B">
              <a:alpha val="38824"/>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390854" y="2419873"/>
            <a:ext cx="219075" cy="190500"/>
          </a:xfrm>
          <a:prstGeom prst="ellipse">
            <a:avLst/>
          </a:prstGeom>
          <a:solidFill>
            <a:srgbClr val="E7F74B">
              <a:alpha val="38824"/>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76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smtClean="0"/>
              <a:t>EKMMP:  First Findings</a:t>
            </a:r>
            <a:endParaRPr lang="en-US" sz="1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grpSp>
        <p:nvGrpSpPr>
          <p:cNvPr id="39" name="Group 38"/>
          <p:cNvGrpSpPr/>
          <p:nvPr/>
        </p:nvGrpSpPr>
        <p:grpSpPr>
          <a:xfrm>
            <a:off x="0" y="1100666"/>
            <a:ext cx="9144000" cy="4656667"/>
            <a:chOff x="0" y="1100666"/>
            <a:chExt cx="9144000" cy="4656667"/>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00666"/>
              <a:ext cx="9144000" cy="4656667"/>
            </a:xfrm>
            <a:prstGeom prst="rect">
              <a:avLst/>
            </a:prstGeom>
          </p:spPr>
        </p:pic>
        <p:sp>
          <p:nvSpPr>
            <p:cNvPr id="5" name="TextBox 4"/>
            <p:cNvSpPr txBox="1"/>
            <p:nvPr/>
          </p:nvSpPr>
          <p:spPr>
            <a:xfrm>
              <a:off x="533400" y="1371600"/>
              <a:ext cx="603050" cy="276999"/>
            </a:xfrm>
            <a:prstGeom prst="rect">
              <a:avLst/>
            </a:prstGeom>
            <a:noFill/>
          </p:spPr>
          <p:txBody>
            <a:bodyPr wrap="none" rtlCol="0">
              <a:spAutoFit/>
            </a:bodyPr>
            <a:lstStyle/>
            <a:p>
              <a:r>
                <a:rPr lang="en-US" sz="1200" dirty="0" smtClean="0">
                  <a:solidFill>
                    <a:srgbClr val="FF0000"/>
                  </a:solidFill>
                </a:rPr>
                <a:t>16 km</a:t>
              </a:r>
              <a:endParaRPr lang="en-US" sz="1200" dirty="0">
                <a:solidFill>
                  <a:srgbClr val="FF0000"/>
                </a:solidFill>
              </a:endParaRPr>
            </a:p>
          </p:txBody>
        </p:sp>
        <p:sp>
          <p:nvSpPr>
            <p:cNvPr id="6" name="TextBox 5"/>
            <p:cNvSpPr txBox="1"/>
            <p:nvPr/>
          </p:nvSpPr>
          <p:spPr>
            <a:xfrm>
              <a:off x="533400" y="1635760"/>
              <a:ext cx="603050" cy="276999"/>
            </a:xfrm>
            <a:prstGeom prst="rect">
              <a:avLst/>
            </a:prstGeom>
            <a:noFill/>
          </p:spPr>
          <p:txBody>
            <a:bodyPr wrap="none" rtlCol="0">
              <a:spAutoFit/>
            </a:bodyPr>
            <a:lstStyle/>
            <a:p>
              <a:r>
                <a:rPr lang="en-US" sz="1200" dirty="0" smtClean="0">
                  <a:solidFill>
                    <a:srgbClr val="FF0000"/>
                  </a:solidFill>
                </a:rPr>
                <a:t>23 km</a:t>
              </a:r>
              <a:endParaRPr lang="en-US" sz="1200" dirty="0">
                <a:solidFill>
                  <a:srgbClr val="FF0000"/>
                </a:solidFill>
              </a:endParaRPr>
            </a:p>
          </p:txBody>
        </p:sp>
        <p:sp>
          <p:nvSpPr>
            <p:cNvPr id="7" name="TextBox 6"/>
            <p:cNvSpPr txBox="1"/>
            <p:nvPr/>
          </p:nvSpPr>
          <p:spPr>
            <a:xfrm>
              <a:off x="533400" y="1899920"/>
              <a:ext cx="603050" cy="276999"/>
            </a:xfrm>
            <a:prstGeom prst="rect">
              <a:avLst/>
            </a:prstGeom>
            <a:noFill/>
          </p:spPr>
          <p:txBody>
            <a:bodyPr wrap="none" rtlCol="0">
              <a:spAutoFit/>
            </a:bodyPr>
            <a:lstStyle/>
            <a:p>
              <a:r>
                <a:rPr lang="en-US" sz="1200" dirty="0" smtClean="0">
                  <a:solidFill>
                    <a:srgbClr val="FF0000"/>
                  </a:solidFill>
                </a:rPr>
                <a:t>35 km</a:t>
              </a:r>
              <a:endParaRPr lang="en-US" sz="1200" dirty="0">
                <a:solidFill>
                  <a:srgbClr val="FF0000"/>
                </a:solidFill>
              </a:endParaRPr>
            </a:p>
          </p:txBody>
        </p:sp>
        <p:sp>
          <p:nvSpPr>
            <p:cNvPr id="8" name="TextBox 7"/>
            <p:cNvSpPr txBox="1"/>
            <p:nvPr/>
          </p:nvSpPr>
          <p:spPr>
            <a:xfrm>
              <a:off x="533400" y="2164080"/>
              <a:ext cx="603050" cy="276999"/>
            </a:xfrm>
            <a:prstGeom prst="rect">
              <a:avLst/>
            </a:prstGeom>
            <a:noFill/>
          </p:spPr>
          <p:txBody>
            <a:bodyPr wrap="none" rtlCol="0">
              <a:spAutoFit/>
            </a:bodyPr>
            <a:lstStyle/>
            <a:p>
              <a:r>
                <a:rPr lang="en-US" sz="1200" dirty="0" smtClean="0">
                  <a:solidFill>
                    <a:srgbClr val="FF0000"/>
                  </a:solidFill>
                </a:rPr>
                <a:t>36 </a:t>
              </a:r>
              <a:r>
                <a:rPr lang="en-US" sz="1200" dirty="0">
                  <a:solidFill>
                    <a:srgbClr val="FF0000"/>
                  </a:solidFill>
                </a:rPr>
                <a:t>km</a:t>
              </a:r>
            </a:p>
          </p:txBody>
        </p:sp>
        <p:sp>
          <p:nvSpPr>
            <p:cNvPr id="9" name="TextBox 8"/>
            <p:cNvSpPr txBox="1"/>
            <p:nvPr/>
          </p:nvSpPr>
          <p:spPr>
            <a:xfrm>
              <a:off x="533400" y="2428240"/>
              <a:ext cx="603050" cy="276999"/>
            </a:xfrm>
            <a:prstGeom prst="rect">
              <a:avLst/>
            </a:prstGeom>
            <a:noFill/>
          </p:spPr>
          <p:txBody>
            <a:bodyPr wrap="none" rtlCol="0">
              <a:spAutoFit/>
            </a:bodyPr>
            <a:lstStyle/>
            <a:p>
              <a:r>
                <a:rPr lang="en-US" sz="1200" dirty="0" smtClean="0">
                  <a:solidFill>
                    <a:srgbClr val="FF0000"/>
                  </a:solidFill>
                </a:rPr>
                <a:t>37 </a:t>
              </a:r>
              <a:r>
                <a:rPr lang="en-US" sz="1200" dirty="0">
                  <a:solidFill>
                    <a:srgbClr val="FF0000"/>
                  </a:solidFill>
                </a:rPr>
                <a:t>km</a:t>
              </a:r>
            </a:p>
          </p:txBody>
        </p:sp>
        <p:sp>
          <p:nvSpPr>
            <p:cNvPr id="10" name="TextBox 9"/>
            <p:cNvSpPr txBox="1"/>
            <p:nvPr/>
          </p:nvSpPr>
          <p:spPr>
            <a:xfrm>
              <a:off x="533400" y="2692400"/>
              <a:ext cx="603050" cy="276999"/>
            </a:xfrm>
            <a:prstGeom prst="rect">
              <a:avLst/>
            </a:prstGeom>
            <a:noFill/>
          </p:spPr>
          <p:txBody>
            <a:bodyPr wrap="none" rtlCol="0">
              <a:spAutoFit/>
            </a:bodyPr>
            <a:lstStyle/>
            <a:p>
              <a:r>
                <a:rPr lang="en-US" sz="1200" dirty="0" smtClean="0">
                  <a:solidFill>
                    <a:srgbClr val="FF0000"/>
                  </a:solidFill>
                </a:rPr>
                <a:t>45 </a:t>
              </a:r>
              <a:r>
                <a:rPr lang="en-US" sz="1200" dirty="0">
                  <a:solidFill>
                    <a:srgbClr val="FF0000"/>
                  </a:solidFill>
                </a:rPr>
                <a:t>km</a:t>
              </a:r>
            </a:p>
          </p:txBody>
        </p:sp>
        <p:sp>
          <p:nvSpPr>
            <p:cNvPr id="11" name="TextBox 10"/>
            <p:cNvSpPr txBox="1"/>
            <p:nvPr/>
          </p:nvSpPr>
          <p:spPr>
            <a:xfrm>
              <a:off x="533400" y="2956560"/>
              <a:ext cx="559769" cy="276999"/>
            </a:xfrm>
            <a:prstGeom prst="rect">
              <a:avLst/>
            </a:prstGeom>
            <a:noFill/>
          </p:spPr>
          <p:txBody>
            <a:bodyPr wrap="none" rtlCol="0">
              <a:spAutoFit/>
            </a:bodyPr>
            <a:lstStyle/>
            <a:p>
              <a:r>
                <a:rPr lang="en-US" sz="1200" dirty="0" smtClean="0">
                  <a:solidFill>
                    <a:srgbClr val="FF0000"/>
                  </a:solidFill>
                </a:rPr>
                <a:t>46km</a:t>
              </a:r>
              <a:endParaRPr lang="en-US" sz="1200" dirty="0">
                <a:solidFill>
                  <a:srgbClr val="FF0000"/>
                </a:solidFill>
              </a:endParaRPr>
            </a:p>
          </p:txBody>
        </p:sp>
        <p:sp>
          <p:nvSpPr>
            <p:cNvPr id="12" name="TextBox 11"/>
            <p:cNvSpPr txBox="1"/>
            <p:nvPr/>
          </p:nvSpPr>
          <p:spPr>
            <a:xfrm>
              <a:off x="533400" y="3220720"/>
              <a:ext cx="603050" cy="276999"/>
            </a:xfrm>
            <a:prstGeom prst="rect">
              <a:avLst/>
            </a:prstGeom>
            <a:noFill/>
          </p:spPr>
          <p:txBody>
            <a:bodyPr wrap="none" rtlCol="0">
              <a:spAutoFit/>
            </a:bodyPr>
            <a:lstStyle/>
            <a:p>
              <a:r>
                <a:rPr lang="en-US" sz="1200" dirty="0" smtClean="0">
                  <a:solidFill>
                    <a:srgbClr val="FF0000"/>
                  </a:solidFill>
                </a:rPr>
                <a:t>51 </a:t>
              </a:r>
              <a:r>
                <a:rPr lang="en-US" sz="1200" dirty="0">
                  <a:solidFill>
                    <a:srgbClr val="FF0000"/>
                  </a:solidFill>
                </a:rPr>
                <a:t>km</a:t>
              </a:r>
            </a:p>
          </p:txBody>
        </p:sp>
        <p:sp>
          <p:nvSpPr>
            <p:cNvPr id="13" name="TextBox 12"/>
            <p:cNvSpPr txBox="1"/>
            <p:nvPr/>
          </p:nvSpPr>
          <p:spPr>
            <a:xfrm>
              <a:off x="533400" y="3484880"/>
              <a:ext cx="603050" cy="276999"/>
            </a:xfrm>
            <a:prstGeom prst="rect">
              <a:avLst/>
            </a:prstGeom>
            <a:noFill/>
          </p:spPr>
          <p:txBody>
            <a:bodyPr wrap="none" rtlCol="0">
              <a:spAutoFit/>
            </a:bodyPr>
            <a:lstStyle/>
            <a:p>
              <a:r>
                <a:rPr lang="en-US" sz="1200" dirty="0" smtClean="0">
                  <a:solidFill>
                    <a:srgbClr val="FF0000"/>
                  </a:solidFill>
                </a:rPr>
                <a:t>54 km</a:t>
              </a:r>
              <a:endParaRPr lang="en-US" sz="1200" dirty="0">
                <a:solidFill>
                  <a:srgbClr val="FF0000"/>
                </a:solidFill>
              </a:endParaRPr>
            </a:p>
          </p:txBody>
        </p:sp>
        <p:sp>
          <p:nvSpPr>
            <p:cNvPr id="14" name="TextBox 13"/>
            <p:cNvSpPr txBox="1"/>
            <p:nvPr/>
          </p:nvSpPr>
          <p:spPr>
            <a:xfrm>
              <a:off x="533400" y="3749040"/>
              <a:ext cx="603050" cy="276999"/>
            </a:xfrm>
            <a:prstGeom prst="rect">
              <a:avLst/>
            </a:prstGeom>
            <a:noFill/>
          </p:spPr>
          <p:txBody>
            <a:bodyPr wrap="none" rtlCol="0">
              <a:spAutoFit/>
            </a:bodyPr>
            <a:lstStyle/>
            <a:p>
              <a:r>
                <a:rPr lang="en-US" sz="1200" dirty="0" smtClean="0">
                  <a:solidFill>
                    <a:srgbClr val="FF0000"/>
                  </a:solidFill>
                </a:rPr>
                <a:t>54 km</a:t>
              </a:r>
              <a:endParaRPr lang="en-US" sz="1200" dirty="0">
                <a:solidFill>
                  <a:srgbClr val="FF0000"/>
                </a:solidFill>
              </a:endParaRPr>
            </a:p>
          </p:txBody>
        </p:sp>
        <p:sp>
          <p:nvSpPr>
            <p:cNvPr id="15" name="TextBox 14"/>
            <p:cNvSpPr txBox="1"/>
            <p:nvPr/>
          </p:nvSpPr>
          <p:spPr>
            <a:xfrm>
              <a:off x="533400" y="4013200"/>
              <a:ext cx="603050" cy="276999"/>
            </a:xfrm>
            <a:prstGeom prst="rect">
              <a:avLst/>
            </a:prstGeom>
            <a:noFill/>
          </p:spPr>
          <p:txBody>
            <a:bodyPr wrap="none" rtlCol="0">
              <a:spAutoFit/>
            </a:bodyPr>
            <a:lstStyle/>
            <a:p>
              <a:r>
                <a:rPr lang="en-US" sz="1200" dirty="0" smtClean="0">
                  <a:solidFill>
                    <a:srgbClr val="FF0000"/>
                  </a:solidFill>
                </a:rPr>
                <a:t>59 km</a:t>
              </a:r>
              <a:endParaRPr lang="en-US" sz="1200" dirty="0">
                <a:solidFill>
                  <a:srgbClr val="FF0000"/>
                </a:solidFill>
              </a:endParaRPr>
            </a:p>
          </p:txBody>
        </p:sp>
        <p:sp>
          <p:nvSpPr>
            <p:cNvPr id="16" name="TextBox 15"/>
            <p:cNvSpPr txBox="1"/>
            <p:nvPr/>
          </p:nvSpPr>
          <p:spPr>
            <a:xfrm>
              <a:off x="533400" y="4277360"/>
              <a:ext cx="603050" cy="276999"/>
            </a:xfrm>
            <a:prstGeom prst="rect">
              <a:avLst/>
            </a:prstGeom>
            <a:noFill/>
          </p:spPr>
          <p:txBody>
            <a:bodyPr wrap="none" rtlCol="0">
              <a:spAutoFit/>
            </a:bodyPr>
            <a:lstStyle/>
            <a:p>
              <a:r>
                <a:rPr lang="en-US" sz="1200" dirty="0" smtClean="0">
                  <a:solidFill>
                    <a:srgbClr val="FF0000"/>
                  </a:solidFill>
                </a:rPr>
                <a:t>61 km</a:t>
              </a:r>
              <a:endParaRPr lang="en-US" sz="1200" dirty="0">
                <a:solidFill>
                  <a:srgbClr val="FF0000"/>
                </a:solidFill>
              </a:endParaRPr>
            </a:p>
          </p:txBody>
        </p:sp>
        <p:sp>
          <p:nvSpPr>
            <p:cNvPr id="17" name="TextBox 16"/>
            <p:cNvSpPr txBox="1"/>
            <p:nvPr/>
          </p:nvSpPr>
          <p:spPr>
            <a:xfrm>
              <a:off x="533400" y="4541520"/>
              <a:ext cx="603050" cy="276999"/>
            </a:xfrm>
            <a:prstGeom prst="rect">
              <a:avLst/>
            </a:prstGeom>
            <a:noFill/>
          </p:spPr>
          <p:txBody>
            <a:bodyPr wrap="none" rtlCol="0">
              <a:spAutoFit/>
            </a:bodyPr>
            <a:lstStyle/>
            <a:p>
              <a:r>
                <a:rPr lang="en-US" sz="1200" dirty="0" smtClean="0">
                  <a:solidFill>
                    <a:srgbClr val="FF0000"/>
                  </a:solidFill>
                </a:rPr>
                <a:t>69 km</a:t>
              </a:r>
              <a:endParaRPr lang="en-US" sz="1200" dirty="0">
                <a:solidFill>
                  <a:srgbClr val="FF0000"/>
                </a:solidFill>
              </a:endParaRPr>
            </a:p>
          </p:txBody>
        </p:sp>
        <p:sp>
          <p:nvSpPr>
            <p:cNvPr id="18" name="TextBox 17"/>
            <p:cNvSpPr txBox="1"/>
            <p:nvPr/>
          </p:nvSpPr>
          <p:spPr>
            <a:xfrm>
              <a:off x="533400" y="4805680"/>
              <a:ext cx="603050" cy="276999"/>
            </a:xfrm>
            <a:prstGeom prst="rect">
              <a:avLst/>
            </a:prstGeom>
            <a:noFill/>
          </p:spPr>
          <p:txBody>
            <a:bodyPr wrap="none" rtlCol="0">
              <a:spAutoFit/>
            </a:bodyPr>
            <a:lstStyle/>
            <a:p>
              <a:r>
                <a:rPr lang="en-US" sz="1200" dirty="0" smtClean="0">
                  <a:solidFill>
                    <a:srgbClr val="FF0000"/>
                  </a:solidFill>
                </a:rPr>
                <a:t>72 km</a:t>
              </a:r>
              <a:endParaRPr lang="en-US" sz="1200" dirty="0">
                <a:solidFill>
                  <a:srgbClr val="FF0000"/>
                </a:solidFill>
              </a:endParaRPr>
            </a:p>
          </p:txBody>
        </p:sp>
        <p:sp>
          <p:nvSpPr>
            <p:cNvPr id="19" name="TextBox 18"/>
            <p:cNvSpPr txBox="1"/>
            <p:nvPr/>
          </p:nvSpPr>
          <p:spPr>
            <a:xfrm>
              <a:off x="533400" y="5069840"/>
              <a:ext cx="603050" cy="276999"/>
            </a:xfrm>
            <a:prstGeom prst="rect">
              <a:avLst/>
            </a:prstGeom>
            <a:noFill/>
          </p:spPr>
          <p:txBody>
            <a:bodyPr wrap="none" rtlCol="0">
              <a:spAutoFit/>
            </a:bodyPr>
            <a:lstStyle/>
            <a:p>
              <a:r>
                <a:rPr lang="en-US" sz="1200" dirty="0" smtClean="0">
                  <a:solidFill>
                    <a:srgbClr val="FF0000"/>
                  </a:solidFill>
                </a:rPr>
                <a:t>74 km</a:t>
              </a:r>
              <a:endParaRPr lang="en-US" sz="1200" dirty="0">
                <a:solidFill>
                  <a:srgbClr val="FF0000"/>
                </a:solidFill>
              </a:endParaRPr>
            </a:p>
          </p:txBody>
        </p:sp>
        <p:sp>
          <p:nvSpPr>
            <p:cNvPr id="20" name="TextBox 19"/>
            <p:cNvSpPr txBox="1"/>
            <p:nvPr/>
          </p:nvSpPr>
          <p:spPr>
            <a:xfrm>
              <a:off x="533400" y="5334000"/>
              <a:ext cx="603050" cy="276999"/>
            </a:xfrm>
            <a:prstGeom prst="rect">
              <a:avLst/>
            </a:prstGeom>
            <a:noFill/>
          </p:spPr>
          <p:txBody>
            <a:bodyPr wrap="none" rtlCol="0">
              <a:spAutoFit/>
            </a:bodyPr>
            <a:lstStyle/>
            <a:p>
              <a:r>
                <a:rPr lang="en-US" sz="1200" dirty="0" smtClean="0">
                  <a:solidFill>
                    <a:srgbClr val="FF0000"/>
                  </a:solidFill>
                </a:rPr>
                <a:t>79 km</a:t>
              </a:r>
              <a:endParaRPr lang="en-US" sz="1200" dirty="0">
                <a:solidFill>
                  <a:srgbClr val="FF0000"/>
                </a:solidFill>
              </a:endParaRPr>
            </a:p>
          </p:txBody>
        </p:sp>
      </p:grpSp>
      <p:sp>
        <p:nvSpPr>
          <p:cNvPr id="21" name="Rectangle 20"/>
          <p:cNvSpPr/>
          <p:nvPr/>
        </p:nvSpPr>
        <p:spPr>
          <a:xfrm>
            <a:off x="47604" y="492729"/>
            <a:ext cx="7343795" cy="461665"/>
          </a:xfrm>
          <a:prstGeom prst="rect">
            <a:avLst/>
          </a:prstGeom>
          <a:noFill/>
        </p:spPr>
        <p:txBody>
          <a:bodyPr wrap="square">
            <a:spAutoFit/>
          </a:bodyPr>
          <a:lstStyle/>
          <a:p>
            <a:pPr lvl="1">
              <a:lnSpc>
                <a:spcPct val="150000"/>
              </a:lnSpc>
            </a:pPr>
            <a:r>
              <a:rPr lang="en-US" sz="1600" dirty="0" smtClean="0"/>
              <a:t>29 Nov 2015 M 2.1:  16 stations within 80 km of the epicenter:</a:t>
            </a:r>
          </a:p>
        </p:txBody>
      </p:sp>
      <p:grpSp>
        <p:nvGrpSpPr>
          <p:cNvPr id="31" name="Group 30"/>
          <p:cNvGrpSpPr/>
          <p:nvPr/>
        </p:nvGrpSpPr>
        <p:grpSpPr>
          <a:xfrm>
            <a:off x="5642226" y="954394"/>
            <a:ext cx="3051021" cy="3970318"/>
            <a:chOff x="5943600" y="954394"/>
            <a:chExt cx="3051021" cy="3970318"/>
          </a:xfrm>
        </p:grpSpPr>
        <p:grpSp>
          <p:nvGrpSpPr>
            <p:cNvPr id="30" name="Group 29"/>
            <p:cNvGrpSpPr/>
            <p:nvPr/>
          </p:nvGrpSpPr>
          <p:grpSpPr>
            <a:xfrm>
              <a:off x="5943600" y="954394"/>
              <a:ext cx="3051021" cy="3970318"/>
              <a:chOff x="5943600" y="954394"/>
              <a:chExt cx="3051021" cy="3970318"/>
            </a:xfrm>
          </p:grpSpPr>
          <p:grpSp>
            <p:nvGrpSpPr>
              <p:cNvPr id="33" name="Group 32"/>
              <p:cNvGrpSpPr/>
              <p:nvPr/>
            </p:nvGrpSpPr>
            <p:grpSpPr>
              <a:xfrm>
                <a:off x="5943600" y="954394"/>
                <a:ext cx="3051021" cy="3970318"/>
                <a:chOff x="5943600" y="954394"/>
                <a:chExt cx="3051021" cy="3970318"/>
              </a:xfrm>
            </p:grpSpPr>
            <p:grpSp>
              <p:nvGrpSpPr>
                <p:cNvPr id="27" name="Group 26"/>
                <p:cNvGrpSpPr/>
                <p:nvPr/>
              </p:nvGrpSpPr>
              <p:grpSpPr>
                <a:xfrm>
                  <a:off x="5943600" y="954394"/>
                  <a:ext cx="3051021" cy="3970318"/>
                  <a:chOff x="5105398" y="1093184"/>
                  <a:chExt cx="4038600" cy="5455032"/>
                </a:xfrm>
              </p:grpSpPr>
              <p:sp>
                <p:nvSpPr>
                  <p:cNvPr id="22" name="Rectangle 21"/>
                  <p:cNvSpPr/>
                  <p:nvPr/>
                </p:nvSpPr>
                <p:spPr>
                  <a:xfrm>
                    <a:off x="5105398" y="1093184"/>
                    <a:ext cx="4038600" cy="5455032"/>
                  </a:xfrm>
                  <a:prstGeom prst="rect">
                    <a:avLst/>
                  </a:prstGeom>
                  <a:solidFill>
                    <a:schemeClr val="tx2">
                      <a:lumMod val="75000"/>
                    </a:schemeClr>
                  </a:solidFill>
                </p:spPr>
                <p:txBody>
                  <a:bodyPr wrap="square">
                    <a:spAutoFit/>
                  </a:bodyPr>
                  <a:lstStyle/>
                  <a:p>
                    <a:pPr marL="0" lvl="1">
                      <a:lnSpc>
                        <a:spcPct val="150000"/>
                      </a:lnSpc>
                    </a:pPr>
                    <a:r>
                      <a:rPr lang="en-US" sz="1200" u="sng" dirty="0" smtClean="0"/>
                      <a:t>Uncertainty (km)	H          Z</a:t>
                    </a:r>
                  </a:p>
                  <a:p>
                    <a:pPr marL="0" lvl="1">
                      <a:lnSpc>
                        <a:spcPct val="150000"/>
                      </a:lnSpc>
                    </a:pPr>
                    <a:r>
                      <a:rPr lang="en-US" sz="1200" dirty="0" smtClean="0"/>
                      <a:t>Without </a:t>
                    </a:r>
                    <a:r>
                      <a:rPr lang="en-US" sz="1200" dirty="0"/>
                      <a:t>EKMMP: </a:t>
                    </a:r>
                    <a:r>
                      <a:rPr lang="en-US" sz="1200" dirty="0" smtClean="0"/>
                      <a:t>	3.1      4.7 </a:t>
                    </a:r>
                    <a:endParaRPr lang="en-US" sz="1200" dirty="0"/>
                  </a:p>
                  <a:p>
                    <a:pPr marL="0" lvl="1">
                      <a:lnSpc>
                        <a:spcPct val="150000"/>
                      </a:lnSpc>
                    </a:pPr>
                    <a:r>
                      <a:rPr lang="en-US" sz="1200" dirty="0" smtClean="0"/>
                      <a:t>With EKMMP</a:t>
                    </a:r>
                    <a:r>
                      <a:rPr lang="en-US" sz="1200" dirty="0"/>
                      <a:t>:	</a:t>
                    </a:r>
                    <a:r>
                      <a:rPr lang="en-US" sz="1200" dirty="0" smtClean="0"/>
                      <a:t>1.0      1.2</a:t>
                    </a:r>
                  </a:p>
                  <a:p>
                    <a:pPr marL="0" lvl="1">
                      <a:lnSpc>
                        <a:spcPct val="200000"/>
                      </a:lnSpc>
                    </a:pPr>
                    <a:r>
                      <a:rPr lang="en-US" sz="1200" dirty="0" smtClean="0"/>
                      <a:t>Style of Faulting:</a:t>
                    </a:r>
                  </a:p>
                  <a:p>
                    <a:pPr marL="0" lvl="1">
                      <a:lnSpc>
                        <a:spcPct val="200000"/>
                      </a:lnSpc>
                    </a:pPr>
                    <a:endParaRPr lang="en-US" sz="1200" dirty="0"/>
                  </a:p>
                  <a:p>
                    <a:pPr marL="0" lvl="1">
                      <a:lnSpc>
                        <a:spcPct val="200000"/>
                      </a:lnSpc>
                    </a:pPr>
                    <a:endParaRPr lang="en-US" sz="1200" dirty="0" smtClean="0"/>
                  </a:p>
                  <a:p>
                    <a:pPr marL="0" lvl="1">
                      <a:lnSpc>
                        <a:spcPct val="150000"/>
                      </a:lnSpc>
                    </a:pPr>
                    <a:r>
                      <a:rPr lang="en-US" sz="1200" u="sng" dirty="0"/>
                      <a:t>Uncertainty (km)	</a:t>
                    </a:r>
                    <a:r>
                      <a:rPr lang="en-US" sz="1200" u="sng" dirty="0" smtClean="0"/>
                      <a:t>H         </a:t>
                    </a:r>
                    <a:r>
                      <a:rPr lang="en-US" sz="1200" u="sng" dirty="0"/>
                      <a:t>Z</a:t>
                    </a:r>
                  </a:p>
                  <a:p>
                    <a:pPr marL="0" lvl="1">
                      <a:lnSpc>
                        <a:spcPct val="150000"/>
                      </a:lnSpc>
                    </a:pPr>
                    <a:r>
                      <a:rPr lang="en-US" sz="1200" dirty="0"/>
                      <a:t>Without EKMMP: 	</a:t>
                    </a:r>
                    <a:r>
                      <a:rPr lang="en-US" sz="1200" dirty="0" smtClean="0"/>
                      <a:t>2.5     29.8</a:t>
                    </a:r>
                  </a:p>
                  <a:p>
                    <a:pPr marL="0" lvl="1">
                      <a:lnSpc>
                        <a:spcPct val="150000"/>
                      </a:lnSpc>
                    </a:pPr>
                    <a:r>
                      <a:rPr lang="en-US" sz="1200" dirty="0" smtClean="0"/>
                      <a:t>With </a:t>
                    </a:r>
                    <a:r>
                      <a:rPr lang="en-US" sz="1200" dirty="0"/>
                      <a:t>EKMMP:	</a:t>
                    </a:r>
                    <a:r>
                      <a:rPr lang="en-US" sz="1200" dirty="0" smtClean="0"/>
                      <a:t>0.7       7.3</a:t>
                    </a:r>
                    <a:endParaRPr lang="en-US" sz="1200" dirty="0"/>
                  </a:p>
                  <a:p>
                    <a:pPr marL="0" lvl="1">
                      <a:lnSpc>
                        <a:spcPct val="200000"/>
                      </a:lnSpc>
                    </a:pPr>
                    <a:r>
                      <a:rPr lang="en-US" sz="1200" dirty="0" smtClean="0"/>
                      <a:t>Style of Faulting:</a:t>
                    </a:r>
                    <a:endParaRPr lang="en-US" sz="1200" dirty="0"/>
                  </a:p>
                  <a:p>
                    <a:pPr marL="0" lvl="1">
                      <a:lnSpc>
                        <a:spcPct val="200000"/>
                      </a:lnSpc>
                    </a:pPr>
                    <a:endParaRPr lang="en-US" sz="1200" dirty="0" smtClean="0"/>
                  </a:p>
                  <a:p>
                    <a:pPr marL="0" lvl="1">
                      <a:lnSpc>
                        <a:spcPct val="200000"/>
                      </a:lnSpc>
                    </a:pPr>
                    <a:endParaRPr lang="en-US" sz="1200" dirty="0" smtClean="0"/>
                  </a:p>
                </p:txBody>
              </p:sp>
              <p:cxnSp>
                <p:nvCxnSpPr>
                  <p:cNvPr id="26" name="Straight Connector 25"/>
                  <p:cNvCxnSpPr/>
                  <p:nvPr/>
                </p:nvCxnSpPr>
                <p:spPr>
                  <a:xfrm>
                    <a:off x="5307541" y="2371661"/>
                    <a:ext cx="3428998"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8" name="Picture 27"/>
                <p:cNvPicPr>
                  <a:picLocks noChangeAspect="1"/>
                </p:cNvPicPr>
                <p:nvPr/>
              </p:nvPicPr>
              <p:blipFill>
                <a:blip r:embed="rId5"/>
                <a:stretch>
                  <a:fillRect/>
                </a:stretch>
              </p:blipFill>
              <p:spPr>
                <a:xfrm>
                  <a:off x="7921800" y="2022236"/>
                  <a:ext cx="765000" cy="765000"/>
                </a:xfrm>
                <a:prstGeom prst="rect">
                  <a:avLst/>
                </a:prstGeom>
              </p:spPr>
            </p:pic>
          </p:grpSp>
          <p:cxnSp>
            <p:nvCxnSpPr>
              <p:cNvPr id="36" name="Straight Connector 35"/>
              <p:cNvCxnSpPr/>
              <p:nvPr/>
            </p:nvCxnSpPr>
            <p:spPr>
              <a:xfrm>
                <a:off x="6086264" y="3802071"/>
                <a:ext cx="2590488"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1800" y="3983183"/>
              <a:ext cx="765000" cy="765000"/>
            </a:xfrm>
            <a:prstGeom prst="rect">
              <a:avLst/>
            </a:prstGeom>
          </p:spPr>
        </p:pic>
      </p:grpSp>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847" y="1201367"/>
            <a:ext cx="4649607" cy="3546816"/>
          </a:xfrm>
          <a:prstGeom prst="rect">
            <a:avLst/>
          </a:prstGeom>
        </p:spPr>
      </p:pic>
      <p:grpSp>
        <p:nvGrpSpPr>
          <p:cNvPr id="45" name="Group 44"/>
          <p:cNvGrpSpPr/>
          <p:nvPr/>
        </p:nvGrpSpPr>
        <p:grpSpPr>
          <a:xfrm>
            <a:off x="2522873" y="3032260"/>
            <a:ext cx="1813317" cy="653918"/>
            <a:chOff x="1954648" y="2020977"/>
            <a:chExt cx="1813317" cy="653918"/>
          </a:xfrm>
        </p:grpSpPr>
        <p:grpSp>
          <p:nvGrpSpPr>
            <p:cNvPr id="41" name="Group 40"/>
            <p:cNvGrpSpPr/>
            <p:nvPr/>
          </p:nvGrpSpPr>
          <p:grpSpPr>
            <a:xfrm>
              <a:off x="2059112" y="2178076"/>
              <a:ext cx="1693249" cy="496819"/>
              <a:chOff x="2697480" y="1524000"/>
              <a:chExt cx="1693249" cy="496819"/>
            </a:xfrm>
          </p:grpSpPr>
          <p:cxnSp>
            <p:nvCxnSpPr>
              <p:cNvPr id="42" name="Straight Arrow Connector 41"/>
              <p:cNvCxnSpPr/>
              <p:nvPr/>
            </p:nvCxnSpPr>
            <p:spPr>
              <a:xfrm flipV="1">
                <a:off x="2697480" y="1801368"/>
                <a:ext cx="762000" cy="219451"/>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3598363" y="1524000"/>
                <a:ext cx="792366" cy="228599"/>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rot="20616350">
              <a:off x="1954648" y="2020977"/>
              <a:ext cx="1813317" cy="369332"/>
            </a:xfrm>
            <a:prstGeom prst="rect">
              <a:avLst/>
            </a:prstGeom>
            <a:noFill/>
          </p:spPr>
          <p:txBody>
            <a:bodyPr wrap="none" rtlCol="0">
              <a:spAutoFit/>
            </a:bodyPr>
            <a:lstStyle/>
            <a:p>
              <a:r>
                <a:rPr lang="en-US" dirty="0" smtClean="0"/>
                <a:t>Regional Stress</a:t>
              </a:r>
              <a:endParaRPr lang="en-US" dirty="0"/>
            </a:p>
          </p:txBody>
        </p:sp>
      </p:grpSp>
    </p:spTree>
    <p:extLst>
      <p:ext uri="{BB962C8B-B14F-4D97-AF65-F5344CB8AC3E}">
        <p14:creationId xmlns:p14="http://schemas.microsoft.com/office/powerpoint/2010/main" val="235737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497197" y="355328"/>
            <a:ext cx="6149591" cy="6147344"/>
            <a:chOff x="1497197" y="355328"/>
            <a:chExt cx="6149591" cy="6147344"/>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870" y="381252"/>
              <a:ext cx="6144260" cy="6095496"/>
            </a:xfrm>
            <a:prstGeom prst="rect">
              <a:avLst/>
            </a:prstGeom>
          </p:spPr>
        </p:pic>
        <p:sp>
          <p:nvSpPr>
            <p:cNvPr id="15" name="Rectangle 14"/>
            <p:cNvSpPr/>
            <p:nvPr/>
          </p:nvSpPr>
          <p:spPr>
            <a:xfrm>
              <a:off x="1497197" y="355328"/>
              <a:ext cx="6149591" cy="6147344"/>
            </a:xfrm>
            <a:prstGeom prst="rect">
              <a:avLst/>
            </a:prstGeom>
            <a:solidFill>
              <a:srgbClr val="242852">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47605" y="859281"/>
            <a:ext cx="9005959" cy="5139869"/>
          </a:xfrm>
          <a:prstGeom prst="rect">
            <a:avLst/>
          </a:prstGeom>
          <a:noFill/>
        </p:spPr>
        <p:txBody>
          <a:bodyPr wrap="square">
            <a:spAutoFit/>
          </a:bodyPr>
          <a:lstStyle/>
          <a:p>
            <a:endParaRPr lang="en-US" sz="1600" dirty="0"/>
          </a:p>
          <a:p>
            <a:pPr marL="461962">
              <a:lnSpc>
                <a:spcPct val="150000"/>
              </a:lnSpc>
            </a:pPr>
            <a:r>
              <a:rPr lang="en-US" sz="1600" dirty="0" smtClean="0"/>
              <a:t>Increased oil and gas production and wastewater injection could increase the likelihood of felt-events in the Rome Trough, eastern Kentucky.  None so far!</a:t>
            </a:r>
          </a:p>
          <a:p>
            <a:pPr marL="461962" algn="ctr">
              <a:lnSpc>
                <a:spcPct val="200000"/>
              </a:lnSpc>
            </a:pPr>
            <a:endParaRPr lang="en-US" sz="1600" dirty="0" smtClean="0"/>
          </a:p>
          <a:p>
            <a:pPr marL="461962">
              <a:lnSpc>
                <a:spcPct val="200000"/>
              </a:lnSpc>
            </a:pPr>
            <a:r>
              <a:rPr lang="en-US" sz="1600" dirty="0" smtClean="0"/>
              <a:t>KGS, with Cimarex Energy, EES Dept. (UK), and </a:t>
            </a:r>
            <a:r>
              <a:rPr lang="en-US" sz="1600" dirty="0" err="1" smtClean="0"/>
              <a:t>Nanometrics</a:t>
            </a:r>
            <a:r>
              <a:rPr lang="en-US" sz="1600" dirty="0" smtClean="0"/>
              <a:t>, is conducting this study to:</a:t>
            </a:r>
          </a:p>
          <a:p>
            <a:pPr lvl="2">
              <a:lnSpc>
                <a:spcPct val="150000"/>
              </a:lnSpc>
              <a:buFont typeface="Arial" panose="020B0604020202020204" pitchFamily="34" charset="0"/>
              <a:buChar char="•"/>
            </a:pPr>
            <a:r>
              <a:rPr lang="en-US" sz="1600" dirty="0" smtClean="0"/>
              <a:t> Establish </a:t>
            </a:r>
            <a:r>
              <a:rPr lang="en-US" sz="1600" dirty="0"/>
              <a:t>background levels of </a:t>
            </a:r>
            <a:r>
              <a:rPr lang="en-US" sz="1600" dirty="0" smtClean="0"/>
              <a:t>natural micro-earthquakes </a:t>
            </a:r>
            <a:endParaRPr lang="en-US" sz="1600" dirty="0"/>
          </a:p>
          <a:p>
            <a:pPr lvl="2">
              <a:lnSpc>
                <a:spcPct val="150000"/>
              </a:lnSpc>
              <a:buFont typeface="Arial" panose="020B0604020202020204" pitchFamily="34" charset="0"/>
              <a:buChar char="•"/>
            </a:pPr>
            <a:r>
              <a:rPr lang="en-US" sz="1600" dirty="0"/>
              <a:t> </a:t>
            </a:r>
            <a:r>
              <a:rPr lang="en-US" sz="1600" dirty="0" smtClean="0"/>
              <a:t>Monitor low-level induced seismicity</a:t>
            </a:r>
            <a:endParaRPr lang="en-US" sz="1600" dirty="0"/>
          </a:p>
          <a:p>
            <a:pPr lvl="2">
              <a:lnSpc>
                <a:spcPct val="150000"/>
              </a:lnSpc>
              <a:buFont typeface="Arial" panose="020B0604020202020204" pitchFamily="34" charset="0"/>
              <a:buChar char="•"/>
            </a:pPr>
            <a:r>
              <a:rPr lang="en-US" sz="1600" dirty="0" smtClean="0"/>
              <a:t> Discriminate between the natural and manmade events.</a:t>
            </a:r>
          </a:p>
          <a:p>
            <a:pPr lvl="2"/>
            <a:endParaRPr lang="en-US" sz="1600" dirty="0"/>
          </a:p>
          <a:p>
            <a:pPr marL="457200" lvl="2"/>
            <a:endParaRPr lang="en-US" sz="1600" dirty="0" smtClean="0"/>
          </a:p>
          <a:p>
            <a:pPr marL="457200" lvl="2"/>
            <a:r>
              <a:rPr lang="en-US" sz="1600" dirty="0" smtClean="0"/>
              <a:t>Project </a:t>
            </a:r>
            <a:r>
              <a:rPr lang="en-US" sz="1600" dirty="0"/>
              <a:t>website: </a:t>
            </a:r>
            <a:r>
              <a:rPr lang="en-US" sz="1600" dirty="0" smtClean="0"/>
              <a:t> </a:t>
            </a:r>
          </a:p>
          <a:p>
            <a:pPr marL="457200" lvl="2"/>
            <a:r>
              <a:rPr lang="en-US" sz="1600" dirty="0" smtClean="0"/>
              <a:t>	</a:t>
            </a:r>
            <a:r>
              <a:rPr lang="en-US" sz="1600" u="sng" dirty="0" smtClean="0">
                <a:solidFill>
                  <a:srgbClr val="FFFF99"/>
                </a:solidFill>
              </a:rPr>
              <a:t>http://www.uky.edu/KGS/geologichazards/induced_seismicity.htm</a:t>
            </a:r>
          </a:p>
          <a:p>
            <a:pPr marL="461962">
              <a:lnSpc>
                <a:spcPct val="200000"/>
              </a:lnSpc>
            </a:pPr>
            <a:r>
              <a:rPr lang="en-US" sz="1600" dirty="0" smtClean="0"/>
              <a:t>Project contact:</a:t>
            </a:r>
          </a:p>
          <a:p>
            <a:pPr marL="461962"/>
            <a:r>
              <a:rPr lang="en-US" sz="1600" dirty="0" smtClean="0"/>
              <a:t>	Seth Carpenter (</a:t>
            </a:r>
            <a:r>
              <a:rPr lang="en-US" sz="1600" u="sng" dirty="0" smtClean="0">
                <a:solidFill>
                  <a:srgbClr val="FFFF99"/>
                </a:solidFill>
              </a:rPr>
              <a:t>seth.carpenter@uky.edu</a:t>
            </a:r>
            <a:r>
              <a:rPr lang="en-US" sz="1600" dirty="0" smtClean="0"/>
              <a:t>)</a:t>
            </a:r>
          </a:p>
          <a:p>
            <a:endParaRPr lang="en-US" sz="1600" dirty="0" smtClean="0"/>
          </a:p>
        </p:txBody>
      </p:sp>
      <p:sp>
        <p:nvSpPr>
          <p:cNvPr id="13" name="TextBox 12"/>
          <p:cNvSpPr txBox="1"/>
          <p:nvPr/>
        </p:nvSpPr>
        <p:spPr>
          <a:xfrm>
            <a:off x="3332863" y="653181"/>
            <a:ext cx="2057400" cy="461665"/>
          </a:xfrm>
          <a:prstGeom prst="rect">
            <a:avLst/>
          </a:prstGeom>
          <a:noFill/>
        </p:spPr>
        <p:txBody>
          <a:bodyPr wrap="square" rtlCol="0">
            <a:spAutoFit/>
          </a:bodyPr>
          <a:lstStyle/>
          <a:p>
            <a:pPr>
              <a:spcAft>
                <a:spcPts val="600"/>
              </a:spcAft>
            </a:pPr>
            <a:r>
              <a:rPr lang="en-US" sz="2400" i="1" dirty="0" smtClean="0"/>
              <a:t>- Thank You -</a:t>
            </a:r>
          </a:p>
        </p:txBody>
      </p:sp>
      <p:sp>
        <p:nvSpPr>
          <p:cNvPr id="6" name="TextBox 5"/>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smtClean="0"/>
              <a:t>EKMMP: Conclusion</a:t>
            </a:r>
            <a:endParaRPr lang="en-US" sz="14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Tree>
    <p:extLst>
      <p:ext uri="{BB962C8B-B14F-4D97-AF65-F5344CB8AC3E}">
        <p14:creationId xmlns:p14="http://schemas.microsoft.com/office/powerpoint/2010/main" val="97640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5881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520" y="162560"/>
            <a:ext cx="8747760" cy="307777"/>
          </a:xfrm>
          <a:prstGeom prst="rect">
            <a:avLst/>
          </a:prstGeom>
          <a:solidFill>
            <a:schemeClr val="tx1">
              <a:alpha val="15000"/>
            </a:schemeClr>
          </a:solidFill>
        </p:spPr>
        <p:txBody>
          <a:bodyPr wrap="square" rtlCol="0">
            <a:spAutoFit/>
          </a:bodyPr>
          <a:lstStyle/>
          <a:p>
            <a:r>
              <a:rPr lang="en-US" sz="1400" dirty="0" smtClean="0"/>
              <a:t>Monitoring Microseismicity in Eastern Kentucky</a:t>
            </a:r>
            <a:r>
              <a:rPr lang="en-US" sz="1400" dirty="0"/>
              <a:t>: Magnitude </a:t>
            </a:r>
            <a:r>
              <a:rPr lang="en-US" sz="1400" dirty="0" smtClean="0"/>
              <a:t>Threshold</a:t>
            </a:r>
            <a:endParaRPr lang="en-US" sz="1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0" y="830974"/>
            <a:ext cx="7201096" cy="5146708"/>
          </a:xfrm>
          <a:prstGeom prst="rect">
            <a:avLst/>
          </a:prstGeom>
        </p:spPr>
      </p:pic>
      <p:sp>
        <p:nvSpPr>
          <p:cNvPr id="6" name="Rectangle 5"/>
          <p:cNvSpPr/>
          <p:nvPr/>
        </p:nvSpPr>
        <p:spPr>
          <a:xfrm>
            <a:off x="2548346" y="5566459"/>
            <a:ext cx="4366622" cy="276999"/>
          </a:xfrm>
          <a:prstGeom prst="rect">
            <a:avLst/>
          </a:prstGeom>
        </p:spPr>
        <p:txBody>
          <a:bodyPr wrap="square">
            <a:spAutoFit/>
          </a:bodyPr>
          <a:lstStyle/>
          <a:p>
            <a:r>
              <a:rPr lang="en-US" sz="1200" dirty="0" smtClean="0"/>
              <a:t>Preliminary result for 9 stations (for illustration purposes only)</a:t>
            </a:r>
            <a:endParaRPr lang="en-US" sz="1200" dirty="0"/>
          </a:p>
        </p:txBody>
      </p:sp>
      <p:sp>
        <p:nvSpPr>
          <p:cNvPr id="7" name="TextBox 6"/>
          <p:cNvSpPr txBox="1"/>
          <p:nvPr/>
        </p:nvSpPr>
        <p:spPr>
          <a:xfrm>
            <a:off x="3308831" y="520184"/>
            <a:ext cx="2845651" cy="369332"/>
          </a:xfrm>
          <a:prstGeom prst="rect">
            <a:avLst/>
          </a:prstGeom>
          <a:noFill/>
        </p:spPr>
        <p:txBody>
          <a:bodyPr wrap="none" rtlCol="0">
            <a:spAutoFit/>
          </a:bodyPr>
          <a:lstStyle/>
          <a:p>
            <a:r>
              <a:rPr lang="en-US" dirty="0" smtClean="0"/>
              <a:t>M ~ 1 in particular regions</a:t>
            </a:r>
            <a:endParaRPr lang="en-US" dirty="0"/>
          </a:p>
        </p:txBody>
      </p:sp>
    </p:spTree>
    <p:extLst>
      <p:ext uri="{BB962C8B-B14F-4D97-AF65-F5344CB8AC3E}">
        <p14:creationId xmlns:p14="http://schemas.microsoft.com/office/powerpoint/2010/main" val="3717165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smtClean="0"/>
              <a:t>EKMMP: Installation</a:t>
            </a:r>
            <a:endParaRPr lang="en-US" sz="1400" dirty="0"/>
          </a:p>
        </p:txBody>
      </p:sp>
      <p:sp>
        <p:nvSpPr>
          <p:cNvPr id="6" name="Rectangle 5"/>
          <p:cNvSpPr/>
          <p:nvPr/>
        </p:nvSpPr>
        <p:spPr>
          <a:xfrm>
            <a:off x="381000" y="533400"/>
            <a:ext cx="4343400" cy="338554"/>
          </a:xfrm>
          <a:prstGeom prst="rect">
            <a:avLst/>
          </a:prstGeom>
        </p:spPr>
        <p:txBody>
          <a:bodyPr wrap="square">
            <a:spAutoFit/>
          </a:bodyPr>
          <a:lstStyle/>
          <a:p>
            <a:r>
              <a:rPr lang="en-US" sz="1600" dirty="0" smtClean="0"/>
              <a:t>All KGS stations are borehole installations: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5650" y="862015"/>
            <a:ext cx="2362324" cy="3149765"/>
          </a:xfrm>
          <a:prstGeom prst="rect">
            <a:avLst/>
          </a:prstGeom>
          <a:ln>
            <a:solidFill>
              <a:schemeClr val="accent1"/>
            </a:solidFill>
          </a:ln>
        </p:spPr>
      </p:pic>
      <p:pic>
        <p:nvPicPr>
          <p:cNvPr id="7" name="Picture 6"/>
          <p:cNvPicPr>
            <a:picLocks noChangeAspect="1" noChangeArrowheads="1"/>
          </p:cNvPicPr>
          <p:nvPr/>
        </p:nvPicPr>
        <p:blipFill>
          <a:blip r:embed="rId4"/>
          <a:srcRect/>
          <a:stretch>
            <a:fillRect/>
          </a:stretch>
        </p:blipFill>
        <p:spPr bwMode="auto">
          <a:xfrm>
            <a:off x="184629" y="1613301"/>
            <a:ext cx="2969655" cy="2942920"/>
          </a:xfrm>
          <a:prstGeom prst="rect">
            <a:avLst/>
          </a:prstGeom>
          <a:noFill/>
          <a:ln w="12700" cap="flat">
            <a:noFill/>
            <a:miter lim="800000"/>
            <a:headEnd/>
            <a:tailEnd/>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8844" y="862015"/>
            <a:ext cx="2286000" cy="3429000"/>
          </a:xfrm>
          <a:prstGeom prst="rect">
            <a:avLst/>
          </a:prstGeom>
          <a:ln>
            <a:solidFill>
              <a:schemeClr val="accent1"/>
            </a:solidFill>
          </a:ln>
        </p:spPr>
      </p:pic>
      <p:pic>
        <p:nvPicPr>
          <p:cNvPr id="4" name="Picture 3"/>
          <p:cNvPicPr>
            <a:picLocks noChangeAspect="1"/>
          </p:cNvPicPr>
          <p:nvPr/>
        </p:nvPicPr>
        <p:blipFill>
          <a:blip r:embed="rId6"/>
          <a:stretch>
            <a:fillRect/>
          </a:stretch>
        </p:blipFill>
        <p:spPr>
          <a:xfrm>
            <a:off x="3295650" y="3733800"/>
            <a:ext cx="2813192" cy="3048000"/>
          </a:xfrm>
          <a:prstGeom prst="rect">
            <a:avLst/>
          </a:prstGeom>
          <a:ln>
            <a:solidFill>
              <a:schemeClr val="accent1"/>
            </a:solidFill>
          </a:ln>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8845" y="3733800"/>
            <a:ext cx="2286000" cy="3048000"/>
          </a:xfrm>
          <a:prstGeom prst="rect">
            <a:avLst/>
          </a:prstGeom>
          <a:ln>
            <a:solidFill>
              <a:schemeClr val="accent1"/>
            </a:solidFill>
          </a:ln>
        </p:spPr>
      </p:pic>
      <p:pic>
        <p:nvPicPr>
          <p:cNvPr id="9" name="Picture 8"/>
          <p:cNvPicPr>
            <a:picLocks noChangeAspect="1"/>
          </p:cNvPicPr>
          <p:nvPr/>
        </p:nvPicPr>
        <p:blipFill>
          <a:blip r:embed="rId8"/>
          <a:stretch>
            <a:fillRect/>
          </a:stretch>
        </p:blipFill>
        <p:spPr>
          <a:xfrm>
            <a:off x="3283104" y="862015"/>
            <a:ext cx="2446922" cy="3523568"/>
          </a:xfrm>
          <a:prstGeom prst="rect">
            <a:avLst/>
          </a:prstGeom>
          <a:ln>
            <a:solidFill>
              <a:schemeClr val="accent1"/>
            </a:solidFill>
          </a:ln>
        </p:spPr>
      </p:pic>
    </p:spTree>
    <p:extLst>
      <p:ext uri="{BB962C8B-B14F-4D97-AF65-F5344CB8AC3E}">
        <p14:creationId xmlns:p14="http://schemas.microsoft.com/office/powerpoint/2010/main" val="320456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
        <p:nvSpPr>
          <p:cNvPr id="6" name="TextBox 5"/>
          <p:cNvSpPr txBox="1"/>
          <p:nvPr/>
        </p:nvSpPr>
        <p:spPr>
          <a:xfrm>
            <a:off x="1822122" y="973601"/>
            <a:ext cx="3643177" cy="2923877"/>
          </a:xfrm>
          <a:prstGeom prst="rect">
            <a:avLst/>
          </a:prstGeom>
          <a:noFill/>
        </p:spPr>
        <p:txBody>
          <a:bodyPr wrap="square" rtlCol="0">
            <a:spAutoFit/>
          </a:bodyPr>
          <a:lstStyle/>
          <a:p>
            <a:pPr marL="0" lvl="1">
              <a:spcAft>
                <a:spcPts val="600"/>
              </a:spcAft>
            </a:pPr>
            <a:r>
              <a:rPr lang="en-US" sz="1600" b="1" i="1" dirty="0" smtClean="0"/>
              <a:t>KGS</a:t>
            </a:r>
          </a:p>
          <a:p>
            <a:pPr marL="285750" lvl="1" indent="-285750">
              <a:spcAft>
                <a:spcPts val="600"/>
              </a:spcAft>
              <a:buFontTx/>
              <a:buChar char="-"/>
            </a:pPr>
            <a:r>
              <a:rPr lang="en-US" sz="1600" dirty="0" smtClean="0"/>
              <a:t>Zhenming Wang</a:t>
            </a:r>
          </a:p>
          <a:p>
            <a:pPr marL="285750" lvl="1" indent="-285750">
              <a:spcAft>
                <a:spcPts val="600"/>
              </a:spcAft>
              <a:buFontTx/>
              <a:buChar char="-"/>
            </a:pPr>
            <a:r>
              <a:rPr lang="en-US" sz="1600" dirty="0" smtClean="0"/>
              <a:t>Jerry Weisenfluh</a:t>
            </a:r>
          </a:p>
          <a:p>
            <a:pPr marL="285750" lvl="1" indent="-285750">
              <a:spcAft>
                <a:spcPts val="600"/>
              </a:spcAft>
              <a:buFontTx/>
              <a:buChar char="-"/>
            </a:pPr>
            <a:r>
              <a:rPr lang="en-US" sz="1600" dirty="0" smtClean="0"/>
              <a:t>Kati Ellis</a:t>
            </a:r>
          </a:p>
          <a:p>
            <a:pPr marL="285750" lvl="1" indent="-285750">
              <a:spcAft>
                <a:spcPts val="600"/>
              </a:spcAft>
              <a:buFontTx/>
              <a:buChar char="-"/>
            </a:pPr>
            <a:r>
              <a:rPr lang="en-US" sz="1600" dirty="0" smtClean="0"/>
              <a:t>Jifeng </a:t>
            </a:r>
            <a:r>
              <a:rPr lang="en-US" sz="1600" dirty="0" smtClean="0"/>
              <a:t>Chen </a:t>
            </a:r>
            <a:endParaRPr lang="en-US" sz="1600" dirty="0" smtClean="0"/>
          </a:p>
          <a:p>
            <a:pPr marL="285750" lvl="1" indent="-285750">
              <a:spcAft>
                <a:spcPts val="600"/>
              </a:spcAft>
              <a:buFontTx/>
              <a:buChar char="-"/>
            </a:pPr>
            <a:r>
              <a:rPr lang="en-US" sz="1600" dirty="0" smtClean="0"/>
              <a:t>Scott </a:t>
            </a:r>
            <a:r>
              <a:rPr lang="en-US" sz="1600" dirty="0" err="1" smtClean="0"/>
              <a:t>Waninger</a:t>
            </a:r>
            <a:endParaRPr lang="en-US" sz="1600" dirty="0" smtClean="0"/>
          </a:p>
          <a:p>
            <a:pPr marL="285750" lvl="1" indent="-285750">
              <a:spcAft>
                <a:spcPts val="600"/>
              </a:spcAft>
              <a:buFontTx/>
              <a:buChar char="-"/>
            </a:pPr>
            <a:r>
              <a:rPr lang="en-US" sz="1600" dirty="0" smtClean="0"/>
              <a:t>Max Hammond</a:t>
            </a:r>
          </a:p>
          <a:p>
            <a:pPr marL="285750" lvl="1" indent="-285750">
              <a:spcAft>
                <a:spcPts val="600"/>
              </a:spcAft>
              <a:buFontTx/>
              <a:buChar char="-"/>
            </a:pPr>
            <a:r>
              <a:rPr lang="en-US" sz="1600" dirty="0" smtClean="0"/>
              <a:t>Mike </a:t>
            </a:r>
            <a:r>
              <a:rPr lang="en-US" sz="1600" dirty="0" smtClean="0"/>
              <a:t>Lynch</a:t>
            </a:r>
          </a:p>
          <a:p>
            <a:pPr marL="285750" lvl="1" indent="-285750">
              <a:spcAft>
                <a:spcPts val="600"/>
              </a:spcAft>
              <a:buFontTx/>
              <a:buChar char="-"/>
            </a:pPr>
            <a:r>
              <a:rPr lang="en-US" sz="1600" dirty="0" err="1" smtClean="0"/>
              <a:t>Lifang</a:t>
            </a:r>
            <a:r>
              <a:rPr lang="en-US" sz="1600" dirty="0" smtClean="0"/>
              <a:t> Zhang</a:t>
            </a:r>
            <a:endParaRPr lang="en-US" sz="1600" dirty="0"/>
          </a:p>
        </p:txBody>
      </p:sp>
      <p:sp>
        <p:nvSpPr>
          <p:cNvPr id="7" name="TextBox 6"/>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smtClean="0"/>
              <a:t>Acknowledgements</a:t>
            </a:r>
            <a:endParaRPr lang="en-US" sz="1400" dirty="0"/>
          </a:p>
        </p:txBody>
      </p:sp>
      <p:sp>
        <p:nvSpPr>
          <p:cNvPr id="3" name="Rectangle 2"/>
          <p:cNvSpPr/>
          <p:nvPr/>
        </p:nvSpPr>
        <p:spPr>
          <a:xfrm>
            <a:off x="4595801" y="973601"/>
            <a:ext cx="3085159" cy="3893374"/>
          </a:xfrm>
          <a:prstGeom prst="rect">
            <a:avLst/>
          </a:prstGeom>
        </p:spPr>
        <p:txBody>
          <a:bodyPr wrap="square">
            <a:spAutoFit/>
          </a:bodyPr>
          <a:lstStyle/>
          <a:p>
            <a:pPr marL="0" lvl="1">
              <a:spcAft>
                <a:spcPts val="600"/>
              </a:spcAft>
            </a:pPr>
            <a:r>
              <a:rPr lang="en-US" sz="1600" b="1" i="1" dirty="0"/>
              <a:t>EES</a:t>
            </a:r>
          </a:p>
          <a:p>
            <a:pPr marL="285750" lvl="1" indent="-285750">
              <a:spcAft>
                <a:spcPts val="600"/>
              </a:spcAft>
              <a:buFontTx/>
              <a:buChar char="-"/>
            </a:pPr>
            <a:r>
              <a:rPr lang="en-US" sz="1600" dirty="0"/>
              <a:t>Andrew Holcomb</a:t>
            </a:r>
          </a:p>
          <a:p>
            <a:pPr marL="285750" lvl="1" indent="-285750">
              <a:spcAft>
                <a:spcPts val="600"/>
              </a:spcAft>
              <a:buFontTx/>
              <a:buChar char="-"/>
            </a:pPr>
            <a:r>
              <a:rPr lang="en-US" sz="1600" dirty="0"/>
              <a:t>Paul Rodriguez</a:t>
            </a:r>
          </a:p>
          <a:p>
            <a:pPr marL="285750" lvl="1" indent="-285750">
              <a:spcAft>
                <a:spcPts val="600"/>
              </a:spcAft>
              <a:buFontTx/>
              <a:buChar char="-"/>
            </a:pPr>
            <a:r>
              <a:rPr lang="en-US" sz="1600" dirty="0"/>
              <a:t>Ed Woolery </a:t>
            </a:r>
            <a:endParaRPr lang="en-US" sz="1600" dirty="0" smtClean="0"/>
          </a:p>
          <a:p>
            <a:pPr marL="0" lvl="1">
              <a:spcAft>
                <a:spcPts val="600"/>
              </a:spcAft>
            </a:pPr>
            <a:endParaRPr lang="en-US" sz="1600" b="1" i="1" dirty="0" smtClean="0"/>
          </a:p>
          <a:p>
            <a:pPr marL="0" lvl="1">
              <a:spcAft>
                <a:spcPts val="600"/>
              </a:spcAft>
            </a:pPr>
            <a:r>
              <a:rPr lang="en-US" sz="1600" b="1" i="1" dirty="0" err="1" smtClean="0"/>
              <a:t>Nanometrics</a:t>
            </a:r>
            <a:endParaRPr lang="en-US" sz="1600" b="1" i="1" dirty="0"/>
          </a:p>
          <a:p>
            <a:pPr marL="285750" lvl="1" indent="-285750">
              <a:spcAft>
                <a:spcPts val="600"/>
              </a:spcAft>
              <a:buFontTx/>
              <a:buChar char="-"/>
            </a:pPr>
            <a:r>
              <a:rPr lang="en-US" sz="1600" dirty="0"/>
              <a:t>Andrew Moores</a:t>
            </a:r>
          </a:p>
          <a:p>
            <a:pPr marL="0" lvl="1">
              <a:spcAft>
                <a:spcPts val="600"/>
              </a:spcAft>
            </a:pPr>
            <a:endParaRPr lang="en-US" sz="1600" b="1" i="1" dirty="0" smtClean="0"/>
          </a:p>
          <a:p>
            <a:pPr marL="0" lvl="1">
              <a:spcAft>
                <a:spcPts val="600"/>
              </a:spcAft>
            </a:pPr>
            <a:r>
              <a:rPr lang="en-US" sz="1600" b="1" i="1" dirty="0" smtClean="0"/>
              <a:t>Cimarex </a:t>
            </a:r>
            <a:r>
              <a:rPr lang="en-US" sz="1600" b="1" i="1" dirty="0"/>
              <a:t>Energy</a:t>
            </a:r>
          </a:p>
          <a:p>
            <a:pPr marL="285750" lvl="1" indent="-285750">
              <a:spcAft>
                <a:spcPts val="600"/>
              </a:spcAft>
              <a:buFontTx/>
              <a:buChar char="-"/>
            </a:pPr>
            <a:r>
              <a:rPr lang="en-US" sz="1600" dirty="0"/>
              <a:t>Steve </a:t>
            </a:r>
            <a:r>
              <a:rPr lang="en-US" sz="1600" dirty="0" smtClean="0"/>
              <a:t>Roche</a:t>
            </a:r>
          </a:p>
          <a:p>
            <a:pPr marL="285750" lvl="1" indent="-285750">
              <a:spcAft>
                <a:spcPts val="600"/>
              </a:spcAft>
              <a:buFontTx/>
              <a:buChar char="-"/>
            </a:pPr>
            <a:endParaRPr lang="en-US" sz="1600" dirty="0"/>
          </a:p>
          <a:p>
            <a:pPr marL="0" lvl="1">
              <a:spcAft>
                <a:spcPts val="600"/>
              </a:spcAft>
            </a:pPr>
            <a:r>
              <a:rPr lang="en-US" sz="1600" b="1" i="1" dirty="0" smtClean="0"/>
              <a:t>Landowners</a:t>
            </a:r>
            <a:r>
              <a:rPr lang="en-US" sz="1600" dirty="0"/>
              <a:t>! </a:t>
            </a:r>
          </a:p>
        </p:txBody>
      </p:sp>
    </p:spTree>
    <p:extLst>
      <p:ext uri="{BB962C8B-B14F-4D97-AF65-F5344CB8AC3E}">
        <p14:creationId xmlns:p14="http://schemas.microsoft.com/office/powerpoint/2010/main" val="317553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smtClean="0"/>
              <a:t>EKMMP: Vault Installation</a:t>
            </a:r>
            <a:endParaRPr lang="en-US" sz="1400" dirty="0"/>
          </a:p>
        </p:txBody>
      </p:sp>
      <p:sp>
        <p:nvSpPr>
          <p:cNvPr id="6" name="Rectangle 5"/>
          <p:cNvSpPr/>
          <p:nvPr/>
        </p:nvSpPr>
        <p:spPr>
          <a:xfrm>
            <a:off x="381000" y="533400"/>
            <a:ext cx="4343400" cy="338554"/>
          </a:xfrm>
          <a:prstGeom prst="rect">
            <a:avLst/>
          </a:prstGeom>
        </p:spPr>
        <p:txBody>
          <a:bodyPr wrap="square">
            <a:spAutoFit/>
          </a:bodyPr>
          <a:lstStyle/>
          <a:p>
            <a:r>
              <a:rPr lang="en-US" sz="1600" dirty="0" smtClean="0"/>
              <a:t>All Cimarex stations are vault installations: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pic>
        <p:nvPicPr>
          <p:cNvPr id="14" name="Picture 13"/>
          <p:cNvPicPr>
            <a:picLocks noChangeAspect="1"/>
          </p:cNvPicPr>
          <p:nvPr/>
        </p:nvPicPr>
        <p:blipFill>
          <a:blip r:embed="rId3"/>
          <a:stretch>
            <a:fillRect/>
          </a:stretch>
        </p:blipFill>
        <p:spPr>
          <a:xfrm rot="10800000">
            <a:off x="165296" y="1223337"/>
            <a:ext cx="1869177" cy="2053263"/>
          </a:xfrm>
          <a:prstGeom prst="rect">
            <a:avLst/>
          </a:prstGeom>
        </p:spPr>
      </p:pic>
      <p:pic>
        <p:nvPicPr>
          <p:cNvPr id="15" name="Picture 14"/>
          <p:cNvPicPr>
            <a:picLocks noChangeAspect="1"/>
          </p:cNvPicPr>
          <p:nvPr/>
        </p:nvPicPr>
        <p:blipFill>
          <a:blip r:embed="rId4"/>
          <a:stretch>
            <a:fillRect/>
          </a:stretch>
        </p:blipFill>
        <p:spPr>
          <a:xfrm>
            <a:off x="929608" y="3111464"/>
            <a:ext cx="1975267" cy="24870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3649" y="887260"/>
            <a:ext cx="2249005" cy="3989540"/>
          </a:xfrm>
          <a:prstGeom prst="rect">
            <a:avLst/>
          </a:prstGeom>
        </p:spPr>
      </p:pic>
      <p:pic>
        <p:nvPicPr>
          <p:cNvPr id="13" name="Picture 12"/>
          <p:cNvPicPr>
            <a:picLocks noChangeAspect="1"/>
          </p:cNvPicPr>
          <p:nvPr/>
        </p:nvPicPr>
        <p:blipFill>
          <a:blip r:embed="rId6"/>
          <a:stretch>
            <a:fillRect/>
          </a:stretch>
        </p:blipFill>
        <p:spPr>
          <a:xfrm>
            <a:off x="2510127" y="4267200"/>
            <a:ext cx="2188873" cy="2250531"/>
          </a:xfrm>
          <a:prstGeom prst="rect">
            <a:avLst/>
          </a:prstGeom>
        </p:spPr>
      </p:pic>
      <p:pic>
        <p:nvPicPr>
          <p:cNvPr id="16" name="Picture 15"/>
          <p:cNvPicPr>
            <a:picLocks noChangeAspect="1"/>
          </p:cNvPicPr>
          <p:nvPr/>
        </p:nvPicPr>
        <p:blipFill>
          <a:blip r:embed="rId7"/>
          <a:stretch>
            <a:fillRect/>
          </a:stretch>
        </p:blipFill>
        <p:spPr>
          <a:xfrm>
            <a:off x="4229023" y="4091357"/>
            <a:ext cx="1884150" cy="2292628"/>
          </a:xfrm>
          <a:prstGeom prst="rect">
            <a:avLst/>
          </a:prstGeom>
        </p:spPr>
      </p:pic>
      <p:pic>
        <p:nvPicPr>
          <p:cNvPr id="17" name="Picture 16"/>
          <p:cNvPicPr>
            <a:picLocks noChangeAspect="1"/>
          </p:cNvPicPr>
          <p:nvPr/>
        </p:nvPicPr>
        <p:blipFill>
          <a:blip r:embed="rId8"/>
          <a:stretch>
            <a:fillRect/>
          </a:stretch>
        </p:blipFill>
        <p:spPr>
          <a:xfrm>
            <a:off x="3881986" y="2372768"/>
            <a:ext cx="2773961" cy="1839322"/>
          </a:xfrm>
          <a:prstGeom prst="rect">
            <a:avLst/>
          </a:prstGeom>
        </p:spPr>
      </p:pic>
      <p:pic>
        <p:nvPicPr>
          <p:cNvPr id="18" name="Picture 17"/>
          <p:cNvPicPr>
            <a:picLocks noChangeAspect="1"/>
          </p:cNvPicPr>
          <p:nvPr/>
        </p:nvPicPr>
        <p:blipFill>
          <a:blip r:embed="rId9"/>
          <a:stretch>
            <a:fillRect/>
          </a:stretch>
        </p:blipFill>
        <p:spPr>
          <a:xfrm>
            <a:off x="4040356" y="999429"/>
            <a:ext cx="1862143" cy="1879514"/>
          </a:xfrm>
          <a:prstGeom prst="rect">
            <a:avLst/>
          </a:prstGeom>
        </p:spPr>
      </p:pic>
      <p:pic>
        <p:nvPicPr>
          <p:cNvPr id="20" name="Picture 19"/>
          <p:cNvPicPr>
            <a:picLocks noChangeAspect="1"/>
          </p:cNvPicPr>
          <p:nvPr/>
        </p:nvPicPr>
        <p:blipFill>
          <a:blip r:embed="rId10"/>
          <a:stretch>
            <a:fillRect/>
          </a:stretch>
        </p:blipFill>
        <p:spPr>
          <a:xfrm>
            <a:off x="5681041" y="1129835"/>
            <a:ext cx="2085975" cy="1419225"/>
          </a:xfrm>
          <a:prstGeom prst="rect">
            <a:avLst/>
          </a:prstGeom>
        </p:spPr>
      </p:pic>
      <p:pic>
        <p:nvPicPr>
          <p:cNvPr id="21" name="Picture 20"/>
          <p:cNvPicPr>
            <a:picLocks noChangeAspect="1"/>
          </p:cNvPicPr>
          <p:nvPr/>
        </p:nvPicPr>
        <p:blipFill>
          <a:blip r:embed="rId11"/>
          <a:stretch>
            <a:fillRect/>
          </a:stretch>
        </p:blipFill>
        <p:spPr>
          <a:xfrm>
            <a:off x="5213251" y="2461853"/>
            <a:ext cx="3467887" cy="2497210"/>
          </a:xfrm>
          <a:prstGeom prst="rect">
            <a:avLst/>
          </a:prstGeom>
        </p:spPr>
      </p:pic>
    </p:spTree>
    <p:extLst>
      <p:ext uri="{BB962C8B-B14F-4D97-AF65-F5344CB8AC3E}">
        <p14:creationId xmlns:p14="http://schemas.microsoft.com/office/powerpoint/2010/main" val="222567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smtClean="0"/>
              <a:t>EKMMP:  First Findings</a:t>
            </a:r>
            <a:endParaRPr lang="en-US" sz="1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grpSp>
        <p:nvGrpSpPr>
          <p:cNvPr id="39" name="Group 38"/>
          <p:cNvGrpSpPr/>
          <p:nvPr/>
        </p:nvGrpSpPr>
        <p:grpSpPr>
          <a:xfrm>
            <a:off x="0" y="1100666"/>
            <a:ext cx="9144000" cy="4656667"/>
            <a:chOff x="0" y="1100666"/>
            <a:chExt cx="9144000" cy="4656667"/>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00666"/>
              <a:ext cx="9144000" cy="4656667"/>
            </a:xfrm>
            <a:prstGeom prst="rect">
              <a:avLst/>
            </a:prstGeom>
          </p:spPr>
        </p:pic>
        <p:sp>
          <p:nvSpPr>
            <p:cNvPr id="5" name="TextBox 4"/>
            <p:cNvSpPr txBox="1"/>
            <p:nvPr/>
          </p:nvSpPr>
          <p:spPr>
            <a:xfrm>
              <a:off x="533400" y="1371600"/>
              <a:ext cx="603050" cy="276999"/>
            </a:xfrm>
            <a:prstGeom prst="rect">
              <a:avLst/>
            </a:prstGeom>
            <a:noFill/>
          </p:spPr>
          <p:txBody>
            <a:bodyPr wrap="none" rtlCol="0">
              <a:spAutoFit/>
            </a:bodyPr>
            <a:lstStyle/>
            <a:p>
              <a:r>
                <a:rPr lang="en-US" sz="1200" dirty="0" smtClean="0">
                  <a:solidFill>
                    <a:srgbClr val="FF0000"/>
                  </a:solidFill>
                </a:rPr>
                <a:t>16 km</a:t>
              </a:r>
              <a:endParaRPr lang="en-US" sz="1200" dirty="0">
                <a:solidFill>
                  <a:srgbClr val="FF0000"/>
                </a:solidFill>
              </a:endParaRPr>
            </a:p>
          </p:txBody>
        </p:sp>
        <p:sp>
          <p:nvSpPr>
            <p:cNvPr id="6" name="TextBox 5"/>
            <p:cNvSpPr txBox="1"/>
            <p:nvPr/>
          </p:nvSpPr>
          <p:spPr>
            <a:xfrm>
              <a:off x="533400" y="1635760"/>
              <a:ext cx="603050" cy="276999"/>
            </a:xfrm>
            <a:prstGeom prst="rect">
              <a:avLst/>
            </a:prstGeom>
            <a:noFill/>
          </p:spPr>
          <p:txBody>
            <a:bodyPr wrap="none" rtlCol="0">
              <a:spAutoFit/>
            </a:bodyPr>
            <a:lstStyle/>
            <a:p>
              <a:r>
                <a:rPr lang="en-US" sz="1200" dirty="0" smtClean="0">
                  <a:solidFill>
                    <a:srgbClr val="FF0000"/>
                  </a:solidFill>
                </a:rPr>
                <a:t>23 km</a:t>
              </a:r>
              <a:endParaRPr lang="en-US" sz="1200" dirty="0">
                <a:solidFill>
                  <a:srgbClr val="FF0000"/>
                </a:solidFill>
              </a:endParaRPr>
            </a:p>
          </p:txBody>
        </p:sp>
        <p:sp>
          <p:nvSpPr>
            <p:cNvPr id="7" name="TextBox 6"/>
            <p:cNvSpPr txBox="1"/>
            <p:nvPr/>
          </p:nvSpPr>
          <p:spPr>
            <a:xfrm>
              <a:off x="533400" y="1899920"/>
              <a:ext cx="603050" cy="276999"/>
            </a:xfrm>
            <a:prstGeom prst="rect">
              <a:avLst/>
            </a:prstGeom>
            <a:noFill/>
          </p:spPr>
          <p:txBody>
            <a:bodyPr wrap="none" rtlCol="0">
              <a:spAutoFit/>
            </a:bodyPr>
            <a:lstStyle/>
            <a:p>
              <a:r>
                <a:rPr lang="en-US" sz="1200" dirty="0" smtClean="0">
                  <a:solidFill>
                    <a:srgbClr val="FF0000"/>
                  </a:solidFill>
                </a:rPr>
                <a:t>35 km</a:t>
              </a:r>
              <a:endParaRPr lang="en-US" sz="1200" dirty="0">
                <a:solidFill>
                  <a:srgbClr val="FF0000"/>
                </a:solidFill>
              </a:endParaRPr>
            </a:p>
          </p:txBody>
        </p:sp>
        <p:sp>
          <p:nvSpPr>
            <p:cNvPr id="8" name="TextBox 7"/>
            <p:cNvSpPr txBox="1"/>
            <p:nvPr/>
          </p:nvSpPr>
          <p:spPr>
            <a:xfrm>
              <a:off x="533400" y="2164080"/>
              <a:ext cx="603050" cy="276999"/>
            </a:xfrm>
            <a:prstGeom prst="rect">
              <a:avLst/>
            </a:prstGeom>
            <a:noFill/>
          </p:spPr>
          <p:txBody>
            <a:bodyPr wrap="none" rtlCol="0">
              <a:spAutoFit/>
            </a:bodyPr>
            <a:lstStyle/>
            <a:p>
              <a:r>
                <a:rPr lang="en-US" sz="1200" dirty="0" smtClean="0">
                  <a:solidFill>
                    <a:srgbClr val="FF0000"/>
                  </a:solidFill>
                </a:rPr>
                <a:t>36 </a:t>
              </a:r>
              <a:r>
                <a:rPr lang="en-US" sz="1200" dirty="0">
                  <a:solidFill>
                    <a:srgbClr val="FF0000"/>
                  </a:solidFill>
                </a:rPr>
                <a:t>km</a:t>
              </a:r>
            </a:p>
          </p:txBody>
        </p:sp>
        <p:sp>
          <p:nvSpPr>
            <p:cNvPr id="9" name="TextBox 8"/>
            <p:cNvSpPr txBox="1"/>
            <p:nvPr/>
          </p:nvSpPr>
          <p:spPr>
            <a:xfrm>
              <a:off x="533400" y="2428240"/>
              <a:ext cx="603050" cy="276999"/>
            </a:xfrm>
            <a:prstGeom prst="rect">
              <a:avLst/>
            </a:prstGeom>
            <a:noFill/>
          </p:spPr>
          <p:txBody>
            <a:bodyPr wrap="none" rtlCol="0">
              <a:spAutoFit/>
            </a:bodyPr>
            <a:lstStyle/>
            <a:p>
              <a:r>
                <a:rPr lang="en-US" sz="1200" dirty="0" smtClean="0">
                  <a:solidFill>
                    <a:srgbClr val="FF0000"/>
                  </a:solidFill>
                </a:rPr>
                <a:t>37 </a:t>
              </a:r>
              <a:r>
                <a:rPr lang="en-US" sz="1200" dirty="0">
                  <a:solidFill>
                    <a:srgbClr val="FF0000"/>
                  </a:solidFill>
                </a:rPr>
                <a:t>km</a:t>
              </a:r>
            </a:p>
          </p:txBody>
        </p:sp>
        <p:sp>
          <p:nvSpPr>
            <p:cNvPr id="10" name="TextBox 9"/>
            <p:cNvSpPr txBox="1"/>
            <p:nvPr/>
          </p:nvSpPr>
          <p:spPr>
            <a:xfrm>
              <a:off x="533400" y="2692400"/>
              <a:ext cx="603050" cy="276999"/>
            </a:xfrm>
            <a:prstGeom prst="rect">
              <a:avLst/>
            </a:prstGeom>
            <a:noFill/>
          </p:spPr>
          <p:txBody>
            <a:bodyPr wrap="none" rtlCol="0">
              <a:spAutoFit/>
            </a:bodyPr>
            <a:lstStyle/>
            <a:p>
              <a:r>
                <a:rPr lang="en-US" sz="1200" dirty="0" smtClean="0">
                  <a:solidFill>
                    <a:srgbClr val="FF0000"/>
                  </a:solidFill>
                </a:rPr>
                <a:t>45 </a:t>
              </a:r>
              <a:r>
                <a:rPr lang="en-US" sz="1200" dirty="0">
                  <a:solidFill>
                    <a:srgbClr val="FF0000"/>
                  </a:solidFill>
                </a:rPr>
                <a:t>km</a:t>
              </a:r>
            </a:p>
          </p:txBody>
        </p:sp>
        <p:sp>
          <p:nvSpPr>
            <p:cNvPr id="11" name="TextBox 10"/>
            <p:cNvSpPr txBox="1"/>
            <p:nvPr/>
          </p:nvSpPr>
          <p:spPr>
            <a:xfrm>
              <a:off x="533400" y="2956560"/>
              <a:ext cx="559769" cy="276999"/>
            </a:xfrm>
            <a:prstGeom prst="rect">
              <a:avLst/>
            </a:prstGeom>
            <a:noFill/>
          </p:spPr>
          <p:txBody>
            <a:bodyPr wrap="none" rtlCol="0">
              <a:spAutoFit/>
            </a:bodyPr>
            <a:lstStyle/>
            <a:p>
              <a:r>
                <a:rPr lang="en-US" sz="1200" dirty="0" smtClean="0">
                  <a:solidFill>
                    <a:srgbClr val="FF0000"/>
                  </a:solidFill>
                </a:rPr>
                <a:t>46km</a:t>
              </a:r>
              <a:endParaRPr lang="en-US" sz="1200" dirty="0">
                <a:solidFill>
                  <a:srgbClr val="FF0000"/>
                </a:solidFill>
              </a:endParaRPr>
            </a:p>
          </p:txBody>
        </p:sp>
        <p:sp>
          <p:nvSpPr>
            <p:cNvPr id="12" name="TextBox 11"/>
            <p:cNvSpPr txBox="1"/>
            <p:nvPr/>
          </p:nvSpPr>
          <p:spPr>
            <a:xfrm>
              <a:off x="533400" y="3220720"/>
              <a:ext cx="603050" cy="276999"/>
            </a:xfrm>
            <a:prstGeom prst="rect">
              <a:avLst/>
            </a:prstGeom>
            <a:noFill/>
          </p:spPr>
          <p:txBody>
            <a:bodyPr wrap="none" rtlCol="0">
              <a:spAutoFit/>
            </a:bodyPr>
            <a:lstStyle/>
            <a:p>
              <a:r>
                <a:rPr lang="en-US" sz="1200" dirty="0" smtClean="0">
                  <a:solidFill>
                    <a:srgbClr val="FF0000"/>
                  </a:solidFill>
                </a:rPr>
                <a:t>51 </a:t>
              </a:r>
              <a:r>
                <a:rPr lang="en-US" sz="1200" dirty="0">
                  <a:solidFill>
                    <a:srgbClr val="FF0000"/>
                  </a:solidFill>
                </a:rPr>
                <a:t>km</a:t>
              </a:r>
            </a:p>
          </p:txBody>
        </p:sp>
        <p:sp>
          <p:nvSpPr>
            <p:cNvPr id="13" name="TextBox 12"/>
            <p:cNvSpPr txBox="1"/>
            <p:nvPr/>
          </p:nvSpPr>
          <p:spPr>
            <a:xfrm>
              <a:off x="533400" y="3484880"/>
              <a:ext cx="603050" cy="276999"/>
            </a:xfrm>
            <a:prstGeom prst="rect">
              <a:avLst/>
            </a:prstGeom>
            <a:noFill/>
          </p:spPr>
          <p:txBody>
            <a:bodyPr wrap="none" rtlCol="0">
              <a:spAutoFit/>
            </a:bodyPr>
            <a:lstStyle/>
            <a:p>
              <a:r>
                <a:rPr lang="en-US" sz="1200" dirty="0" smtClean="0">
                  <a:solidFill>
                    <a:srgbClr val="FF0000"/>
                  </a:solidFill>
                </a:rPr>
                <a:t>54 km</a:t>
              </a:r>
              <a:endParaRPr lang="en-US" sz="1200" dirty="0">
                <a:solidFill>
                  <a:srgbClr val="FF0000"/>
                </a:solidFill>
              </a:endParaRPr>
            </a:p>
          </p:txBody>
        </p:sp>
        <p:sp>
          <p:nvSpPr>
            <p:cNvPr id="14" name="TextBox 13"/>
            <p:cNvSpPr txBox="1"/>
            <p:nvPr/>
          </p:nvSpPr>
          <p:spPr>
            <a:xfrm>
              <a:off x="533400" y="3749040"/>
              <a:ext cx="603050" cy="276999"/>
            </a:xfrm>
            <a:prstGeom prst="rect">
              <a:avLst/>
            </a:prstGeom>
            <a:noFill/>
          </p:spPr>
          <p:txBody>
            <a:bodyPr wrap="none" rtlCol="0">
              <a:spAutoFit/>
            </a:bodyPr>
            <a:lstStyle/>
            <a:p>
              <a:r>
                <a:rPr lang="en-US" sz="1200" dirty="0" smtClean="0">
                  <a:solidFill>
                    <a:srgbClr val="FF0000"/>
                  </a:solidFill>
                </a:rPr>
                <a:t>54 km</a:t>
              </a:r>
              <a:endParaRPr lang="en-US" sz="1200" dirty="0">
                <a:solidFill>
                  <a:srgbClr val="FF0000"/>
                </a:solidFill>
              </a:endParaRPr>
            </a:p>
          </p:txBody>
        </p:sp>
        <p:sp>
          <p:nvSpPr>
            <p:cNvPr id="15" name="TextBox 14"/>
            <p:cNvSpPr txBox="1"/>
            <p:nvPr/>
          </p:nvSpPr>
          <p:spPr>
            <a:xfrm>
              <a:off x="533400" y="4013200"/>
              <a:ext cx="603050" cy="276999"/>
            </a:xfrm>
            <a:prstGeom prst="rect">
              <a:avLst/>
            </a:prstGeom>
            <a:noFill/>
          </p:spPr>
          <p:txBody>
            <a:bodyPr wrap="none" rtlCol="0">
              <a:spAutoFit/>
            </a:bodyPr>
            <a:lstStyle/>
            <a:p>
              <a:r>
                <a:rPr lang="en-US" sz="1200" dirty="0" smtClean="0">
                  <a:solidFill>
                    <a:srgbClr val="FF0000"/>
                  </a:solidFill>
                </a:rPr>
                <a:t>59 km</a:t>
              </a:r>
              <a:endParaRPr lang="en-US" sz="1200" dirty="0">
                <a:solidFill>
                  <a:srgbClr val="FF0000"/>
                </a:solidFill>
              </a:endParaRPr>
            </a:p>
          </p:txBody>
        </p:sp>
        <p:sp>
          <p:nvSpPr>
            <p:cNvPr id="16" name="TextBox 15"/>
            <p:cNvSpPr txBox="1"/>
            <p:nvPr/>
          </p:nvSpPr>
          <p:spPr>
            <a:xfrm>
              <a:off x="533400" y="4277360"/>
              <a:ext cx="603050" cy="276999"/>
            </a:xfrm>
            <a:prstGeom prst="rect">
              <a:avLst/>
            </a:prstGeom>
            <a:noFill/>
          </p:spPr>
          <p:txBody>
            <a:bodyPr wrap="none" rtlCol="0">
              <a:spAutoFit/>
            </a:bodyPr>
            <a:lstStyle/>
            <a:p>
              <a:r>
                <a:rPr lang="en-US" sz="1200" dirty="0" smtClean="0">
                  <a:solidFill>
                    <a:srgbClr val="FF0000"/>
                  </a:solidFill>
                </a:rPr>
                <a:t>61 km</a:t>
              </a:r>
              <a:endParaRPr lang="en-US" sz="1200" dirty="0">
                <a:solidFill>
                  <a:srgbClr val="FF0000"/>
                </a:solidFill>
              </a:endParaRPr>
            </a:p>
          </p:txBody>
        </p:sp>
        <p:sp>
          <p:nvSpPr>
            <p:cNvPr id="17" name="TextBox 16"/>
            <p:cNvSpPr txBox="1"/>
            <p:nvPr/>
          </p:nvSpPr>
          <p:spPr>
            <a:xfrm>
              <a:off x="533400" y="4541520"/>
              <a:ext cx="603050" cy="276999"/>
            </a:xfrm>
            <a:prstGeom prst="rect">
              <a:avLst/>
            </a:prstGeom>
            <a:noFill/>
          </p:spPr>
          <p:txBody>
            <a:bodyPr wrap="none" rtlCol="0">
              <a:spAutoFit/>
            </a:bodyPr>
            <a:lstStyle/>
            <a:p>
              <a:r>
                <a:rPr lang="en-US" sz="1200" dirty="0" smtClean="0">
                  <a:solidFill>
                    <a:srgbClr val="FF0000"/>
                  </a:solidFill>
                </a:rPr>
                <a:t>69 km</a:t>
              </a:r>
              <a:endParaRPr lang="en-US" sz="1200" dirty="0">
                <a:solidFill>
                  <a:srgbClr val="FF0000"/>
                </a:solidFill>
              </a:endParaRPr>
            </a:p>
          </p:txBody>
        </p:sp>
        <p:sp>
          <p:nvSpPr>
            <p:cNvPr id="18" name="TextBox 17"/>
            <p:cNvSpPr txBox="1"/>
            <p:nvPr/>
          </p:nvSpPr>
          <p:spPr>
            <a:xfrm>
              <a:off x="533400" y="4805680"/>
              <a:ext cx="603050" cy="276999"/>
            </a:xfrm>
            <a:prstGeom prst="rect">
              <a:avLst/>
            </a:prstGeom>
            <a:noFill/>
          </p:spPr>
          <p:txBody>
            <a:bodyPr wrap="none" rtlCol="0">
              <a:spAutoFit/>
            </a:bodyPr>
            <a:lstStyle/>
            <a:p>
              <a:r>
                <a:rPr lang="en-US" sz="1200" dirty="0" smtClean="0">
                  <a:solidFill>
                    <a:srgbClr val="FF0000"/>
                  </a:solidFill>
                </a:rPr>
                <a:t>72 km</a:t>
              </a:r>
              <a:endParaRPr lang="en-US" sz="1200" dirty="0">
                <a:solidFill>
                  <a:srgbClr val="FF0000"/>
                </a:solidFill>
              </a:endParaRPr>
            </a:p>
          </p:txBody>
        </p:sp>
        <p:sp>
          <p:nvSpPr>
            <p:cNvPr id="19" name="TextBox 18"/>
            <p:cNvSpPr txBox="1"/>
            <p:nvPr/>
          </p:nvSpPr>
          <p:spPr>
            <a:xfrm>
              <a:off x="533400" y="5069840"/>
              <a:ext cx="603050" cy="276999"/>
            </a:xfrm>
            <a:prstGeom prst="rect">
              <a:avLst/>
            </a:prstGeom>
            <a:noFill/>
          </p:spPr>
          <p:txBody>
            <a:bodyPr wrap="none" rtlCol="0">
              <a:spAutoFit/>
            </a:bodyPr>
            <a:lstStyle/>
            <a:p>
              <a:r>
                <a:rPr lang="en-US" sz="1200" dirty="0" smtClean="0">
                  <a:solidFill>
                    <a:srgbClr val="FF0000"/>
                  </a:solidFill>
                </a:rPr>
                <a:t>74 km</a:t>
              </a:r>
              <a:endParaRPr lang="en-US" sz="1200" dirty="0">
                <a:solidFill>
                  <a:srgbClr val="FF0000"/>
                </a:solidFill>
              </a:endParaRPr>
            </a:p>
          </p:txBody>
        </p:sp>
        <p:sp>
          <p:nvSpPr>
            <p:cNvPr id="20" name="TextBox 19"/>
            <p:cNvSpPr txBox="1"/>
            <p:nvPr/>
          </p:nvSpPr>
          <p:spPr>
            <a:xfrm>
              <a:off x="533400" y="5334000"/>
              <a:ext cx="603050" cy="276999"/>
            </a:xfrm>
            <a:prstGeom prst="rect">
              <a:avLst/>
            </a:prstGeom>
            <a:noFill/>
          </p:spPr>
          <p:txBody>
            <a:bodyPr wrap="none" rtlCol="0">
              <a:spAutoFit/>
            </a:bodyPr>
            <a:lstStyle/>
            <a:p>
              <a:r>
                <a:rPr lang="en-US" sz="1200" dirty="0" smtClean="0">
                  <a:solidFill>
                    <a:srgbClr val="FF0000"/>
                  </a:solidFill>
                </a:rPr>
                <a:t>79 km</a:t>
              </a:r>
              <a:endParaRPr lang="en-US" sz="1200" dirty="0">
                <a:solidFill>
                  <a:srgbClr val="FF0000"/>
                </a:solidFill>
              </a:endParaRPr>
            </a:p>
          </p:txBody>
        </p:sp>
      </p:grpSp>
      <p:sp>
        <p:nvSpPr>
          <p:cNvPr id="21" name="Rectangle 20"/>
          <p:cNvSpPr/>
          <p:nvPr/>
        </p:nvSpPr>
        <p:spPr>
          <a:xfrm>
            <a:off x="47604" y="492729"/>
            <a:ext cx="7343795" cy="461665"/>
          </a:xfrm>
          <a:prstGeom prst="rect">
            <a:avLst/>
          </a:prstGeom>
          <a:noFill/>
        </p:spPr>
        <p:txBody>
          <a:bodyPr wrap="square">
            <a:spAutoFit/>
          </a:bodyPr>
          <a:lstStyle/>
          <a:p>
            <a:pPr lvl="1">
              <a:lnSpc>
                <a:spcPct val="150000"/>
              </a:lnSpc>
            </a:pPr>
            <a:r>
              <a:rPr lang="en-US" sz="1600" dirty="0" smtClean="0"/>
              <a:t>29 Nov 2015 M 2.1:  16 stations within 80 km of the epicenter:</a:t>
            </a:r>
          </a:p>
        </p:txBody>
      </p:sp>
      <p:grpSp>
        <p:nvGrpSpPr>
          <p:cNvPr id="31" name="Group 30"/>
          <p:cNvGrpSpPr/>
          <p:nvPr/>
        </p:nvGrpSpPr>
        <p:grpSpPr>
          <a:xfrm>
            <a:off x="5642226" y="954394"/>
            <a:ext cx="3051021" cy="3970318"/>
            <a:chOff x="5943600" y="954394"/>
            <a:chExt cx="3051021" cy="3970318"/>
          </a:xfrm>
        </p:grpSpPr>
        <p:grpSp>
          <p:nvGrpSpPr>
            <p:cNvPr id="30" name="Group 29"/>
            <p:cNvGrpSpPr/>
            <p:nvPr/>
          </p:nvGrpSpPr>
          <p:grpSpPr>
            <a:xfrm>
              <a:off x="5943600" y="954394"/>
              <a:ext cx="3051021" cy="3970318"/>
              <a:chOff x="5943600" y="954394"/>
              <a:chExt cx="3051021" cy="3970318"/>
            </a:xfrm>
          </p:grpSpPr>
          <p:grpSp>
            <p:nvGrpSpPr>
              <p:cNvPr id="33" name="Group 32"/>
              <p:cNvGrpSpPr/>
              <p:nvPr/>
            </p:nvGrpSpPr>
            <p:grpSpPr>
              <a:xfrm>
                <a:off x="5943600" y="954394"/>
                <a:ext cx="3051021" cy="3970318"/>
                <a:chOff x="5943600" y="954394"/>
                <a:chExt cx="3051021" cy="3970318"/>
              </a:xfrm>
            </p:grpSpPr>
            <p:grpSp>
              <p:nvGrpSpPr>
                <p:cNvPr id="27" name="Group 26"/>
                <p:cNvGrpSpPr/>
                <p:nvPr/>
              </p:nvGrpSpPr>
              <p:grpSpPr>
                <a:xfrm>
                  <a:off x="5943600" y="954394"/>
                  <a:ext cx="3051021" cy="3970318"/>
                  <a:chOff x="5105398" y="1093184"/>
                  <a:chExt cx="4038600" cy="5455032"/>
                </a:xfrm>
              </p:grpSpPr>
              <p:sp>
                <p:nvSpPr>
                  <p:cNvPr id="22" name="Rectangle 21"/>
                  <p:cNvSpPr/>
                  <p:nvPr/>
                </p:nvSpPr>
                <p:spPr>
                  <a:xfrm>
                    <a:off x="5105398" y="1093184"/>
                    <a:ext cx="4038600" cy="5455032"/>
                  </a:xfrm>
                  <a:prstGeom prst="rect">
                    <a:avLst/>
                  </a:prstGeom>
                  <a:solidFill>
                    <a:schemeClr val="tx2">
                      <a:lumMod val="75000"/>
                    </a:schemeClr>
                  </a:solidFill>
                </p:spPr>
                <p:txBody>
                  <a:bodyPr wrap="square">
                    <a:spAutoFit/>
                  </a:bodyPr>
                  <a:lstStyle/>
                  <a:p>
                    <a:pPr marL="0" lvl="1">
                      <a:lnSpc>
                        <a:spcPct val="150000"/>
                      </a:lnSpc>
                    </a:pPr>
                    <a:r>
                      <a:rPr lang="en-US" sz="1200" u="sng" dirty="0" smtClean="0"/>
                      <a:t>Uncertainty (km)	H          Z</a:t>
                    </a:r>
                  </a:p>
                  <a:p>
                    <a:pPr marL="0" lvl="1">
                      <a:lnSpc>
                        <a:spcPct val="150000"/>
                      </a:lnSpc>
                    </a:pPr>
                    <a:r>
                      <a:rPr lang="en-US" sz="1200" dirty="0" smtClean="0"/>
                      <a:t>Without </a:t>
                    </a:r>
                    <a:r>
                      <a:rPr lang="en-US" sz="1200" dirty="0"/>
                      <a:t>EKMMP: </a:t>
                    </a:r>
                    <a:r>
                      <a:rPr lang="en-US" sz="1200" dirty="0" smtClean="0"/>
                      <a:t>	3.1      4.7 </a:t>
                    </a:r>
                    <a:endParaRPr lang="en-US" sz="1200" dirty="0"/>
                  </a:p>
                  <a:p>
                    <a:pPr marL="0" lvl="1">
                      <a:lnSpc>
                        <a:spcPct val="150000"/>
                      </a:lnSpc>
                    </a:pPr>
                    <a:r>
                      <a:rPr lang="en-US" sz="1200" dirty="0" smtClean="0"/>
                      <a:t>With EKMMP</a:t>
                    </a:r>
                    <a:r>
                      <a:rPr lang="en-US" sz="1200" dirty="0"/>
                      <a:t>:	</a:t>
                    </a:r>
                    <a:r>
                      <a:rPr lang="en-US" sz="1200" dirty="0" smtClean="0"/>
                      <a:t>1.0      1.2</a:t>
                    </a:r>
                  </a:p>
                  <a:p>
                    <a:pPr marL="0" lvl="1">
                      <a:lnSpc>
                        <a:spcPct val="200000"/>
                      </a:lnSpc>
                    </a:pPr>
                    <a:r>
                      <a:rPr lang="en-US" sz="1200" dirty="0" smtClean="0"/>
                      <a:t>Style of Faulting:</a:t>
                    </a:r>
                  </a:p>
                  <a:p>
                    <a:pPr marL="0" lvl="1">
                      <a:lnSpc>
                        <a:spcPct val="200000"/>
                      </a:lnSpc>
                    </a:pPr>
                    <a:endParaRPr lang="en-US" sz="1200" dirty="0"/>
                  </a:p>
                  <a:p>
                    <a:pPr marL="0" lvl="1">
                      <a:lnSpc>
                        <a:spcPct val="200000"/>
                      </a:lnSpc>
                    </a:pPr>
                    <a:endParaRPr lang="en-US" sz="1200" dirty="0" smtClean="0"/>
                  </a:p>
                  <a:p>
                    <a:pPr marL="0" lvl="1">
                      <a:lnSpc>
                        <a:spcPct val="150000"/>
                      </a:lnSpc>
                    </a:pPr>
                    <a:r>
                      <a:rPr lang="en-US" sz="1200" u="sng" dirty="0"/>
                      <a:t>Uncertainty (km)	</a:t>
                    </a:r>
                    <a:r>
                      <a:rPr lang="en-US" sz="1200" u="sng" dirty="0" smtClean="0"/>
                      <a:t>H         </a:t>
                    </a:r>
                    <a:r>
                      <a:rPr lang="en-US" sz="1200" u="sng" dirty="0"/>
                      <a:t>Z</a:t>
                    </a:r>
                  </a:p>
                  <a:p>
                    <a:pPr marL="0" lvl="1">
                      <a:lnSpc>
                        <a:spcPct val="150000"/>
                      </a:lnSpc>
                    </a:pPr>
                    <a:r>
                      <a:rPr lang="en-US" sz="1200" dirty="0"/>
                      <a:t>Without EKMMP: 	</a:t>
                    </a:r>
                    <a:r>
                      <a:rPr lang="en-US" sz="1200" dirty="0" smtClean="0"/>
                      <a:t>2.5     29.8</a:t>
                    </a:r>
                  </a:p>
                  <a:p>
                    <a:pPr marL="0" lvl="1">
                      <a:lnSpc>
                        <a:spcPct val="150000"/>
                      </a:lnSpc>
                    </a:pPr>
                    <a:r>
                      <a:rPr lang="en-US" sz="1200" dirty="0" smtClean="0"/>
                      <a:t>With </a:t>
                    </a:r>
                    <a:r>
                      <a:rPr lang="en-US" sz="1200" dirty="0"/>
                      <a:t>EKMMP:	</a:t>
                    </a:r>
                    <a:r>
                      <a:rPr lang="en-US" sz="1200" dirty="0" smtClean="0"/>
                      <a:t>0.7       7.3</a:t>
                    </a:r>
                    <a:endParaRPr lang="en-US" sz="1200" dirty="0"/>
                  </a:p>
                  <a:p>
                    <a:pPr marL="0" lvl="1">
                      <a:lnSpc>
                        <a:spcPct val="200000"/>
                      </a:lnSpc>
                    </a:pPr>
                    <a:r>
                      <a:rPr lang="en-US" sz="1200" dirty="0" smtClean="0"/>
                      <a:t>Style of Faulting:</a:t>
                    </a:r>
                    <a:endParaRPr lang="en-US" sz="1200" dirty="0"/>
                  </a:p>
                  <a:p>
                    <a:pPr marL="0" lvl="1">
                      <a:lnSpc>
                        <a:spcPct val="200000"/>
                      </a:lnSpc>
                    </a:pPr>
                    <a:endParaRPr lang="en-US" sz="1200" dirty="0" smtClean="0"/>
                  </a:p>
                  <a:p>
                    <a:pPr marL="0" lvl="1">
                      <a:lnSpc>
                        <a:spcPct val="200000"/>
                      </a:lnSpc>
                    </a:pPr>
                    <a:endParaRPr lang="en-US" sz="1200" dirty="0" smtClean="0"/>
                  </a:p>
                </p:txBody>
              </p:sp>
              <p:cxnSp>
                <p:nvCxnSpPr>
                  <p:cNvPr id="26" name="Straight Connector 25"/>
                  <p:cNvCxnSpPr/>
                  <p:nvPr/>
                </p:nvCxnSpPr>
                <p:spPr>
                  <a:xfrm>
                    <a:off x="5307541" y="2371661"/>
                    <a:ext cx="3428998"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8" name="Picture 27"/>
                <p:cNvPicPr>
                  <a:picLocks noChangeAspect="1"/>
                </p:cNvPicPr>
                <p:nvPr/>
              </p:nvPicPr>
              <p:blipFill>
                <a:blip r:embed="rId5"/>
                <a:stretch>
                  <a:fillRect/>
                </a:stretch>
              </p:blipFill>
              <p:spPr>
                <a:xfrm>
                  <a:off x="7921800" y="2022236"/>
                  <a:ext cx="765000" cy="765000"/>
                </a:xfrm>
                <a:prstGeom prst="rect">
                  <a:avLst/>
                </a:prstGeom>
              </p:spPr>
            </p:pic>
          </p:grpSp>
          <p:cxnSp>
            <p:nvCxnSpPr>
              <p:cNvPr id="36" name="Straight Connector 35"/>
              <p:cNvCxnSpPr/>
              <p:nvPr/>
            </p:nvCxnSpPr>
            <p:spPr>
              <a:xfrm>
                <a:off x="6086264" y="3802071"/>
                <a:ext cx="2590488"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1800" y="3983183"/>
              <a:ext cx="765000" cy="765000"/>
            </a:xfrm>
            <a:prstGeom prst="rect">
              <a:avLst/>
            </a:prstGeom>
          </p:spPr>
        </p:pic>
      </p:grpSp>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847" y="1201367"/>
            <a:ext cx="4649607" cy="3546816"/>
          </a:xfrm>
          <a:prstGeom prst="rect">
            <a:avLst/>
          </a:prstGeom>
        </p:spPr>
      </p:pic>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060" y="1203590"/>
            <a:ext cx="4649607" cy="3543269"/>
          </a:xfrm>
          <a:prstGeom prst="rect">
            <a:avLst/>
          </a:prstGeom>
        </p:spPr>
      </p:pic>
    </p:spTree>
    <p:extLst>
      <p:ext uri="{BB962C8B-B14F-4D97-AF65-F5344CB8AC3E}">
        <p14:creationId xmlns:p14="http://schemas.microsoft.com/office/powerpoint/2010/main" val="40406811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53" y="704850"/>
            <a:ext cx="7237953" cy="5418280"/>
          </a:xfrm>
          <a:prstGeom prst="rect">
            <a:avLst/>
          </a:prstGeom>
        </p:spPr>
      </p:pic>
      <p:pic>
        <p:nvPicPr>
          <p:cNvPr id="8" name="Picture 7"/>
          <p:cNvPicPr>
            <a:picLocks noChangeAspect="1"/>
          </p:cNvPicPr>
          <p:nvPr/>
        </p:nvPicPr>
        <p:blipFill>
          <a:blip r:embed="rId4"/>
          <a:stretch>
            <a:fillRect/>
          </a:stretch>
        </p:blipFill>
        <p:spPr>
          <a:xfrm>
            <a:off x="204666" y="595188"/>
            <a:ext cx="1822368" cy="1242761"/>
          </a:xfrm>
          <a:prstGeom prst="rect">
            <a:avLst/>
          </a:prstGeom>
          <a:ln w="12700">
            <a:solidFill>
              <a:schemeClr val="accent1"/>
            </a:solidFill>
          </a:ln>
        </p:spPr>
      </p:pic>
      <p:sp>
        <p:nvSpPr>
          <p:cNvPr id="7" name="TextBox 6"/>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a:t>Background: Setting - the Rome Trough</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Tree>
    <p:extLst>
      <p:ext uri="{BB962C8B-B14F-4D97-AF65-F5344CB8AC3E}">
        <p14:creationId xmlns:p14="http://schemas.microsoft.com/office/powerpoint/2010/main" val="1173066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908577" y="637480"/>
            <a:ext cx="5475694" cy="5904513"/>
            <a:chOff x="1908577" y="637480"/>
            <a:chExt cx="5475694" cy="5904513"/>
          </a:xfrm>
        </p:grpSpPr>
        <p:grpSp>
          <p:nvGrpSpPr>
            <p:cNvPr id="17" name="Group 16"/>
            <p:cNvGrpSpPr/>
            <p:nvPr/>
          </p:nvGrpSpPr>
          <p:grpSpPr>
            <a:xfrm>
              <a:off x="1908577" y="637480"/>
              <a:ext cx="5475694" cy="5904513"/>
              <a:chOff x="1908577" y="637480"/>
              <a:chExt cx="5475694" cy="5904513"/>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8577" y="637480"/>
                <a:ext cx="5475694" cy="5904513"/>
              </a:xfrm>
              <a:prstGeom prst="rect">
                <a:avLst/>
              </a:prstGeom>
            </p:spPr>
          </p:pic>
          <p:sp>
            <p:nvSpPr>
              <p:cNvPr id="8" name="Diamond 7"/>
              <p:cNvSpPr/>
              <p:nvPr/>
            </p:nvSpPr>
            <p:spPr>
              <a:xfrm>
                <a:off x="4471326" y="3570358"/>
                <a:ext cx="175098" cy="175098"/>
              </a:xfrm>
              <a:prstGeom prst="diamond">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p:cNvSpPr/>
              <p:nvPr/>
            </p:nvSpPr>
            <p:spPr>
              <a:xfrm>
                <a:off x="4561359" y="3189207"/>
                <a:ext cx="175098" cy="175098"/>
              </a:xfrm>
              <a:prstGeom prst="diamond">
                <a:avLst/>
              </a:prstGeom>
              <a:solidFill>
                <a:srgbClr val="E3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p:cNvSpPr/>
              <p:nvPr/>
            </p:nvSpPr>
            <p:spPr>
              <a:xfrm>
                <a:off x="4422302" y="3315666"/>
                <a:ext cx="175098" cy="175098"/>
              </a:xfrm>
              <a:prstGeom prst="diamond">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p:cNvSpPr/>
              <p:nvPr/>
            </p:nvSpPr>
            <p:spPr>
              <a:xfrm>
                <a:off x="4696494" y="3490764"/>
                <a:ext cx="175098" cy="175098"/>
              </a:xfrm>
              <a:prstGeom prst="diamond">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p:nvSpPr>
            <p:spPr>
              <a:xfrm>
                <a:off x="4719871" y="3414638"/>
                <a:ext cx="175098" cy="175098"/>
              </a:xfrm>
              <a:prstGeom prst="diamond">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p:cNvSpPr/>
              <p:nvPr/>
            </p:nvSpPr>
            <p:spPr>
              <a:xfrm>
                <a:off x="5472517" y="2704227"/>
                <a:ext cx="175098" cy="175098"/>
              </a:xfrm>
              <a:prstGeom prst="diamond">
                <a:avLst/>
              </a:prstGeom>
              <a:solidFill>
                <a:srgbClr val="E3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p:cNvSpPr/>
              <p:nvPr/>
            </p:nvSpPr>
            <p:spPr>
              <a:xfrm>
                <a:off x="5509460" y="2654124"/>
                <a:ext cx="175098" cy="175098"/>
              </a:xfrm>
              <a:prstGeom prst="diamond">
                <a:avLst/>
              </a:prstGeom>
              <a:solidFill>
                <a:srgbClr val="E3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Diamond 20"/>
            <p:cNvSpPr/>
            <p:nvPr/>
          </p:nvSpPr>
          <p:spPr>
            <a:xfrm>
              <a:off x="2348146" y="2300213"/>
              <a:ext cx="175098" cy="175098"/>
            </a:xfrm>
            <a:prstGeom prst="diamond">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p:cNvSpPr/>
            <p:nvPr/>
          </p:nvSpPr>
          <p:spPr>
            <a:xfrm>
              <a:off x="2348146" y="1983345"/>
              <a:ext cx="175098" cy="175098"/>
            </a:xfrm>
            <a:prstGeom prst="diamond">
              <a:avLst/>
            </a:prstGeom>
            <a:solidFill>
              <a:srgbClr val="E3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Oval 3"/>
          <p:cNvSpPr/>
          <p:nvPr/>
        </p:nvSpPr>
        <p:spPr>
          <a:xfrm>
            <a:off x="4408531" y="3287727"/>
            <a:ext cx="223284" cy="233916"/>
          </a:xfrm>
          <a:prstGeom prst="ellipse">
            <a:avLst/>
          </a:prstGeom>
          <a:solidFill>
            <a:schemeClr val="tx2">
              <a:lumMod val="25000"/>
              <a:alpha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10904" y="2918395"/>
            <a:ext cx="697627" cy="369332"/>
          </a:xfrm>
          <a:prstGeom prst="rect">
            <a:avLst/>
          </a:prstGeom>
          <a:solidFill>
            <a:srgbClr val="C0D8ED"/>
          </a:solidFill>
          <a:ln>
            <a:solidFill>
              <a:schemeClr val="accent1">
                <a:shade val="50000"/>
              </a:schemeClr>
            </a:solidFill>
          </a:ln>
        </p:spPr>
        <p:txBody>
          <a:bodyPr wrap="none" rtlCol="0">
            <a:spAutoFit/>
          </a:bodyPr>
          <a:lstStyle/>
          <a:p>
            <a:r>
              <a:rPr lang="en-US" dirty="0" smtClean="0">
                <a:solidFill>
                  <a:schemeClr val="bg1"/>
                </a:solidFill>
              </a:rPr>
              <a:t>2014</a:t>
            </a:r>
            <a:endParaRPr lang="en-US" dirty="0">
              <a:solidFill>
                <a:schemeClr val="bg1"/>
              </a:solidFill>
            </a:endParaRPr>
          </a:p>
        </p:txBody>
      </p:sp>
      <p:sp>
        <p:nvSpPr>
          <p:cNvPr id="9" name="Oval 8"/>
          <p:cNvSpPr/>
          <p:nvPr/>
        </p:nvSpPr>
        <p:spPr>
          <a:xfrm>
            <a:off x="4458418" y="3539176"/>
            <a:ext cx="223284" cy="233916"/>
          </a:xfrm>
          <a:prstGeom prst="ellipse">
            <a:avLst/>
          </a:prstGeom>
          <a:solidFill>
            <a:schemeClr val="tx2">
              <a:lumMod val="25000"/>
              <a:alpha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739536" y="3754659"/>
            <a:ext cx="697627" cy="369332"/>
          </a:xfrm>
          <a:prstGeom prst="rect">
            <a:avLst/>
          </a:prstGeom>
          <a:solidFill>
            <a:schemeClr val="accent2">
              <a:lumMod val="40000"/>
              <a:lumOff val="60000"/>
            </a:schemeClr>
          </a:solidFill>
          <a:ln>
            <a:solidFill>
              <a:schemeClr val="accent1">
                <a:shade val="50000"/>
              </a:schemeClr>
            </a:solidFill>
          </a:ln>
        </p:spPr>
        <p:txBody>
          <a:bodyPr wrap="none" rtlCol="0">
            <a:spAutoFit/>
          </a:bodyPr>
          <a:lstStyle/>
          <a:p>
            <a:r>
              <a:rPr lang="en-US" dirty="0" smtClean="0">
                <a:solidFill>
                  <a:schemeClr val="bg1"/>
                </a:solidFill>
              </a:rPr>
              <a:t>2015</a:t>
            </a:r>
            <a:endParaRPr lang="en-US" dirty="0">
              <a:solidFill>
                <a:schemeClr val="bg1"/>
              </a:solidFill>
            </a:endParaRPr>
          </a:p>
        </p:txBody>
      </p:sp>
      <p:sp>
        <p:nvSpPr>
          <p:cNvPr id="18" name="Oval 17"/>
          <p:cNvSpPr/>
          <p:nvPr/>
        </p:nvSpPr>
        <p:spPr>
          <a:xfrm>
            <a:off x="4527094" y="3159798"/>
            <a:ext cx="223284" cy="233916"/>
          </a:xfrm>
          <a:prstGeom prst="ellipse">
            <a:avLst/>
          </a:prstGeom>
          <a:solidFill>
            <a:schemeClr val="tx2">
              <a:lumMod val="25000"/>
              <a:alpha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619646" y="2726502"/>
            <a:ext cx="697627" cy="369332"/>
          </a:xfrm>
          <a:prstGeom prst="rect">
            <a:avLst/>
          </a:prstGeom>
          <a:solidFill>
            <a:schemeClr val="accent2">
              <a:lumMod val="40000"/>
              <a:lumOff val="60000"/>
            </a:schemeClr>
          </a:solidFill>
          <a:ln>
            <a:solidFill>
              <a:schemeClr val="accent1">
                <a:shade val="50000"/>
              </a:schemeClr>
            </a:solidFill>
          </a:ln>
        </p:spPr>
        <p:txBody>
          <a:bodyPr wrap="none" rtlCol="0">
            <a:spAutoFit/>
          </a:bodyPr>
          <a:lstStyle/>
          <a:p>
            <a:r>
              <a:rPr lang="en-US" dirty="0" smtClean="0">
                <a:solidFill>
                  <a:schemeClr val="bg1"/>
                </a:solidFill>
              </a:rPr>
              <a:t>2015</a:t>
            </a:r>
            <a:endParaRPr lang="en-US" dirty="0">
              <a:solidFill>
                <a:schemeClr val="bg1"/>
              </a:solidFill>
            </a:endParaRPr>
          </a:p>
        </p:txBody>
      </p:sp>
      <p:sp>
        <p:nvSpPr>
          <p:cNvPr id="20" name="TextBox 19"/>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a:t>Background: O&amp;G Wells in the Rogersville Shale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Tree>
    <p:extLst>
      <p:ext uri="{BB962C8B-B14F-4D97-AF65-F5344CB8AC3E}">
        <p14:creationId xmlns:p14="http://schemas.microsoft.com/office/powerpoint/2010/main" val="278167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883241" y="1129144"/>
            <a:ext cx="4765209" cy="4966855"/>
          </a:xfrm>
          <a:prstGeom prst="rect">
            <a:avLst/>
          </a:prstGeom>
          <a:solidFill>
            <a:srgbClr val="242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smtClean="0"/>
              <a:t>EKMMP:  Status &amp; First Findings</a:t>
            </a:r>
            <a:endParaRPr lang="en-US" sz="1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
        <p:nvSpPr>
          <p:cNvPr id="3" name="Rectangle 2"/>
          <p:cNvSpPr/>
          <p:nvPr/>
        </p:nvSpPr>
        <p:spPr>
          <a:xfrm>
            <a:off x="2419141" y="1011493"/>
            <a:ext cx="4572000" cy="416011"/>
          </a:xfrm>
          <a:prstGeom prst="rect">
            <a:avLst/>
          </a:prstGeom>
        </p:spPr>
        <p:txBody>
          <a:bodyPr>
            <a:spAutoFit/>
          </a:bodyPr>
          <a:lstStyle/>
          <a:p>
            <a:pPr lvl="1">
              <a:lnSpc>
                <a:spcPct val="150000"/>
              </a:lnSpc>
            </a:pPr>
            <a:r>
              <a:rPr lang="en-US" sz="1600" dirty="0" smtClean="0"/>
              <a:t>Earthquakes within 200 km:</a:t>
            </a:r>
            <a:endParaRPr lang="en-US" sz="1600" dirty="0"/>
          </a:p>
        </p:txBody>
      </p:sp>
      <p:sp>
        <p:nvSpPr>
          <p:cNvPr id="12" name="Rectangle 4"/>
          <p:cNvSpPr>
            <a:spLocks noChangeArrowheads="1"/>
          </p:cNvSpPr>
          <p:nvPr/>
        </p:nvSpPr>
        <p:spPr bwMode="auto">
          <a:xfrm>
            <a:off x="1902291" y="1427504"/>
            <a:ext cx="4667698" cy="4524315"/>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1200" b="1" dirty="0" smtClean="0">
                <a:latin typeface="Courier New" panose="02070309020205020404" pitchFamily="49" charset="0"/>
                <a:cs typeface="Courier New" panose="02070309020205020404" pitchFamily="49" charset="0"/>
              </a:rPr>
              <a:t>2015-06-15 </a:t>
            </a:r>
            <a:r>
              <a:rPr lang="en-US" altLang="en-US" sz="1200" b="1" dirty="0">
                <a:latin typeface="Courier New" panose="02070309020205020404" pitchFamily="49" charset="0"/>
                <a:cs typeface="Courier New" panose="02070309020205020404" pitchFamily="49" charset="0"/>
              </a:rPr>
              <a:t>14:28:04.2  36.511 -83.936  21.2  2.2</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2015-06-16 04:37:49.7  37.108 -80.863   1.4  2.6</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2015-06-27 07:16:24.9  38.634 -82.917   3.5  1.3</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2015-07-03 05:20:52.7  36.867 -83.729  22.5  1.2</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2015-07-10 06:09:33.4  38.981 -81.930  29.5  1.5</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2015-07-21 03:10:45.1  36.462 -83.748  11.7  2.8</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2015-07-27 07:37:45.7  36.039 -83.675  20.7  1.6</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2015-08-20 02:45:41.1  37.999 -84.836  34.6  2.8</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2015-09-12 04:12:10.7  40.248 -81.203   5.0     </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2015-10-01 07:25:32.9  40.206 -81.167   1.4  2.1</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2015-10-06 02:52:12.8  38.280 -85.272   2.0  3.1</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2015-10-18 07:24:11.4  38.725 -82.555   0.1  1.6</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2015-11-29 01:27:29.9  38.235 -83.223  21.8  2.1</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2015-12-13 00:41:17.7  38.674 -83.990   4.8  1.7</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2015-12-13 10:38:25.9  36.692 -83.744   3.1  2.6</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2015-12-22 15:20:33.0  38.260 -83.417   0.8  1.6</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2016-01-04 11:15:20.4  36.491 -84.015  23.1  2.8</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2016-02-02 08:09:02.5  38.335 -84.392  34.0  1.3</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2016-02-20 09:24:32.4  36.188 -83.332   0.0  2.5</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2016-02-24 03:30:05.0  38.535 -83.840   4.8  1.8</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2016-03-01 02:38:34.4  35.981 -82.365   7.7  2.5</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2016-03-08 14:25:29.4  38.911 -82.443  18.4  </a:t>
            </a:r>
            <a:r>
              <a:rPr lang="en-US" altLang="en-US" sz="1200" b="1" dirty="0" smtClean="0">
                <a:latin typeface="Courier New" panose="02070309020205020404" pitchFamily="49" charset="0"/>
                <a:cs typeface="Courier New" panose="02070309020205020404" pitchFamily="49" charset="0"/>
              </a:rPr>
              <a:t>2.0</a:t>
            </a:r>
          </a:p>
          <a:p>
            <a:pPr lvl="0" eaLnBrk="0" fontAlgn="base" hangingPunct="0">
              <a:spcBef>
                <a:spcPct val="0"/>
              </a:spcBef>
              <a:spcAft>
                <a:spcPct val="0"/>
              </a:spcAft>
            </a:pPr>
            <a:r>
              <a:rPr lang="en-US" altLang="en-US" sz="1200" b="1" dirty="0">
                <a:latin typeface="Courier New" panose="02070309020205020404" pitchFamily="49" charset="0"/>
                <a:cs typeface="Courier New" panose="02070309020205020404" pitchFamily="49" charset="0"/>
              </a:rPr>
              <a:t>2016-04-26 19:24:03.8  38.121 -83.506  </a:t>
            </a:r>
            <a:r>
              <a:rPr lang="en-US" altLang="en-US" sz="1200" b="1" dirty="0" smtClean="0">
                <a:latin typeface="Courier New" panose="02070309020205020404" pitchFamily="49" charset="0"/>
                <a:cs typeface="Courier New" panose="02070309020205020404" pitchFamily="49" charset="0"/>
              </a:rPr>
              <a:t> 4.0  2.0</a:t>
            </a:r>
          </a:p>
          <a:p>
            <a:pPr lvl="0" eaLnBrk="0" fontAlgn="base" hangingPunct="0">
              <a:spcBef>
                <a:spcPct val="0"/>
              </a:spcBef>
              <a:spcAft>
                <a:spcPct val="0"/>
              </a:spcAft>
            </a:pPr>
            <a:r>
              <a:rPr lang="en-US" altLang="en-US" sz="1200" b="1" dirty="0" smtClean="0">
                <a:latin typeface="Courier New" panose="02070309020205020404" pitchFamily="49" charset="0"/>
                <a:cs typeface="Courier New" panose="02070309020205020404" pitchFamily="49" charset="0"/>
              </a:rPr>
              <a:t>2016-05-08 23:17:25.6  </a:t>
            </a:r>
            <a:r>
              <a:rPr lang="en-US" altLang="en-US" sz="1200" b="1" dirty="0">
                <a:latin typeface="Courier New" panose="02070309020205020404" pitchFamily="49" charset="0"/>
                <a:cs typeface="Courier New" panose="02070309020205020404" pitchFamily="49" charset="0"/>
              </a:rPr>
              <a:t>39.029 -81.430 </a:t>
            </a:r>
            <a:r>
              <a:rPr lang="en-US" altLang="en-US" sz="1200" b="1" dirty="0" smtClean="0">
                <a:latin typeface="Courier New" panose="02070309020205020404" pitchFamily="49" charset="0"/>
                <a:cs typeface="Courier New" panose="02070309020205020404" pitchFamily="49" charset="0"/>
              </a:rPr>
              <a:t> 25.0  2.2</a:t>
            </a:r>
            <a:endParaRPr kumimoji="0" lang="en-US" altLang="en-US" sz="1200" b="1"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endParaRPr>
          </a:p>
        </p:txBody>
      </p:sp>
      <p:grpSp>
        <p:nvGrpSpPr>
          <p:cNvPr id="6" name="Group 5"/>
          <p:cNvGrpSpPr/>
          <p:nvPr/>
        </p:nvGrpSpPr>
        <p:grpSpPr>
          <a:xfrm>
            <a:off x="2957671" y="1427503"/>
            <a:ext cx="1009650" cy="4524315"/>
            <a:chOff x="2957671" y="1427503"/>
            <a:chExt cx="1009650" cy="4524315"/>
          </a:xfrm>
        </p:grpSpPr>
        <p:sp>
          <p:nvSpPr>
            <p:cNvPr id="2" name="Rectangle 1"/>
            <p:cNvSpPr/>
            <p:nvPr/>
          </p:nvSpPr>
          <p:spPr>
            <a:xfrm>
              <a:off x="2957671" y="1427503"/>
              <a:ext cx="1009650" cy="4524315"/>
            </a:xfrm>
            <a:prstGeom prst="rect">
              <a:avLst/>
            </a:prstGeom>
            <a:solidFill>
              <a:srgbClr val="C0D8ED">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2957671" y="1427504"/>
              <a:ext cx="1009650" cy="4524313"/>
              <a:chOff x="3387237" y="1427504"/>
              <a:chExt cx="1009650" cy="4524313"/>
            </a:xfrm>
          </p:grpSpPr>
          <p:sp>
            <p:nvSpPr>
              <p:cNvPr id="9" name="Rectangle 8"/>
              <p:cNvSpPr/>
              <p:nvPr/>
            </p:nvSpPr>
            <p:spPr>
              <a:xfrm>
                <a:off x="3387237" y="1427504"/>
                <a:ext cx="1009650" cy="260619"/>
              </a:xfrm>
              <a:prstGeom prst="rect">
                <a:avLst/>
              </a:prstGeom>
              <a:solidFill>
                <a:srgbClr val="F0FF2D">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87237" y="4230356"/>
                <a:ext cx="1009650" cy="190919"/>
              </a:xfrm>
              <a:prstGeom prst="rect">
                <a:avLst/>
              </a:prstGeom>
              <a:solidFill>
                <a:srgbClr val="F0FF2D">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87237" y="5325626"/>
                <a:ext cx="1009650" cy="626191"/>
              </a:xfrm>
              <a:prstGeom prst="rect">
                <a:avLst/>
              </a:prstGeom>
              <a:solidFill>
                <a:srgbClr val="F0FF2D">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9282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a:t>EKMMP: </a:t>
            </a:r>
            <a:r>
              <a:rPr lang="en-US" sz="1400" dirty="0" smtClean="0"/>
              <a:t>Purpose</a:t>
            </a:r>
            <a:r>
              <a:rPr lang="en-US" sz="1400" dirty="0"/>
              <a:t> </a:t>
            </a:r>
            <a:r>
              <a:rPr lang="en-US" sz="1400" dirty="0" smtClean="0"/>
              <a:t>– I.S. from Waste Water Injection</a:t>
            </a:r>
            <a:endParaRPr lang="en-US" sz="1400" dirty="0"/>
          </a:p>
        </p:txBody>
      </p:sp>
      <p:sp>
        <p:nvSpPr>
          <p:cNvPr id="5" name="Rectangle 4"/>
          <p:cNvSpPr/>
          <p:nvPr/>
        </p:nvSpPr>
        <p:spPr>
          <a:xfrm>
            <a:off x="27727" y="1295400"/>
            <a:ext cx="3581400" cy="685059"/>
          </a:xfrm>
          <a:prstGeom prst="rect">
            <a:avLst/>
          </a:prstGeom>
        </p:spPr>
        <p:txBody>
          <a:bodyPr wrap="square">
            <a:spAutoFit/>
          </a:bodyPr>
          <a:lstStyle/>
          <a:p>
            <a:pPr>
              <a:lnSpc>
                <a:spcPct val="107000"/>
              </a:lnSpc>
              <a:spcAft>
                <a:spcPts val="800"/>
              </a:spcAft>
            </a:pPr>
            <a:r>
              <a:rPr lang="en-US" dirty="0" smtClean="0"/>
              <a:t>Reduction in active SWD wells in 2013-2014 (or incomplete data?)</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751013"/>
            <a:ext cx="5294890" cy="5338684"/>
          </a:xfrm>
          <a:prstGeom prst="rect">
            <a:avLst/>
          </a:prstGeom>
          <a:solidFill>
            <a:schemeClr val="tx1"/>
          </a:solidFill>
        </p:spPr>
      </p:pic>
      <p:graphicFrame>
        <p:nvGraphicFramePr>
          <p:cNvPr id="7" name="Chart 6"/>
          <p:cNvGraphicFramePr>
            <a:graphicFrameLocks/>
          </p:cNvGraphicFramePr>
          <p:nvPr>
            <p:extLst/>
          </p:nvPr>
        </p:nvGraphicFramePr>
        <p:xfrm>
          <a:off x="648746" y="476251"/>
          <a:ext cx="7894109" cy="63817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2512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smtClean="0"/>
              <a:t>EKMMP:  First Findings</a:t>
            </a:r>
            <a:endParaRPr lang="en-US" sz="1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918112"/>
            <a:ext cx="6553200" cy="5177888"/>
          </a:xfrm>
          <a:prstGeom prst="rect">
            <a:avLst/>
          </a:prstGeom>
        </p:spPr>
      </p:pic>
      <p:sp>
        <p:nvSpPr>
          <p:cNvPr id="8" name="Rectangle 7"/>
          <p:cNvSpPr/>
          <p:nvPr/>
        </p:nvSpPr>
        <p:spPr>
          <a:xfrm>
            <a:off x="685800" y="597123"/>
            <a:ext cx="7620000" cy="307777"/>
          </a:xfrm>
          <a:prstGeom prst="rect">
            <a:avLst/>
          </a:prstGeom>
        </p:spPr>
        <p:txBody>
          <a:bodyPr wrap="square">
            <a:spAutoFit/>
          </a:bodyPr>
          <a:lstStyle/>
          <a:p>
            <a:r>
              <a:rPr lang="en-US" sz="1400" dirty="0" smtClean="0"/>
              <a:t>Local earthquakes by EKMMP since 27 June 2015</a:t>
            </a:r>
            <a:endParaRPr lang="en-US" sz="1400" dirty="0"/>
          </a:p>
        </p:txBody>
      </p:sp>
    </p:spTree>
    <p:extLst>
      <p:ext uri="{BB962C8B-B14F-4D97-AF65-F5344CB8AC3E}">
        <p14:creationId xmlns:p14="http://schemas.microsoft.com/office/powerpoint/2010/main" val="3215536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smtClean="0"/>
              <a:t>EKMMP:  First Findings</a:t>
            </a:r>
            <a:endParaRPr lang="en-US" sz="1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
        <p:nvSpPr>
          <p:cNvPr id="10" name="Rectangle 9"/>
          <p:cNvSpPr/>
          <p:nvPr/>
        </p:nvSpPr>
        <p:spPr>
          <a:xfrm>
            <a:off x="685800" y="597123"/>
            <a:ext cx="7620000" cy="307777"/>
          </a:xfrm>
          <a:prstGeom prst="rect">
            <a:avLst/>
          </a:prstGeom>
        </p:spPr>
        <p:txBody>
          <a:bodyPr wrap="square">
            <a:spAutoFit/>
          </a:bodyPr>
          <a:lstStyle/>
          <a:p>
            <a:r>
              <a:rPr lang="en-US" sz="1400" dirty="0" smtClean="0"/>
              <a:t>Local earthquakes by EKMMP and USGS since 27 June 2015: Complete M 2.5 within 200 km</a:t>
            </a:r>
            <a:endParaRPr lang="en-US" sz="1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918112"/>
            <a:ext cx="6553200" cy="5177887"/>
          </a:xfrm>
          <a:prstGeom prst="rect">
            <a:avLst/>
          </a:prstGeom>
        </p:spPr>
      </p:pic>
    </p:spTree>
    <p:extLst>
      <p:ext uri="{BB962C8B-B14F-4D97-AF65-F5344CB8AC3E}">
        <p14:creationId xmlns:p14="http://schemas.microsoft.com/office/powerpoint/2010/main" val="11504357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a:t>EKMMP: </a:t>
            </a:r>
            <a:r>
              <a:rPr lang="en-US" sz="1400" dirty="0" smtClean="0"/>
              <a:t>Purpose</a:t>
            </a:r>
            <a:r>
              <a:rPr lang="en-US" sz="1400" dirty="0"/>
              <a:t> </a:t>
            </a:r>
            <a:r>
              <a:rPr lang="en-US" sz="1400" dirty="0" smtClean="0"/>
              <a:t>– I.S. from Waste Water Injection</a:t>
            </a:r>
            <a:endParaRPr lang="en-US" sz="1400" dirty="0"/>
          </a:p>
        </p:txBody>
      </p:sp>
      <p:sp>
        <p:nvSpPr>
          <p:cNvPr id="5" name="Rectangle 4"/>
          <p:cNvSpPr/>
          <p:nvPr/>
        </p:nvSpPr>
        <p:spPr>
          <a:xfrm>
            <a:off x="228600" y="1295400"/>
            <a:ext cx="3352800" cy="3698961"/>
          </a:xfrm>
          <a:prstGeom prst="rect">
            <a:avLst/>
          </a:prstGeom>
        </p:spPr>
        <p:txBody>
          <a:bodyPr wrap="square">
            <a:spAutoFit/>
          </a:bodyPr>
          <a:lstStyle/>
          <a:p>
            <a:pPr>
              <a:lnSpc>
                <a:spcPct val="107000"/>
              </a:lnSpc>
              <a:spcAft>
                <a:spcPts val="800"/>
              </a:spcAft>
            </a:pPr>
            <a:r>
              <a:rPr lang="en-US" dirty="0" smtClean="0">
                <a:uFill>
                  <a:solidFill>
                    <a:srgbClr val="000000"/>
                  </a:solidFill>
                </a:uFill>
                <a:latin typeface="Calibri" panose="020F0502020204030204" pitchFamily="34" charset="0"/>
                <a:ea typeface="Calibri" panose="020F0502020204030204" pitchFamily="34" charset="0"/>
                <a:cs typeface="Calibri" panose="020F0502020204030204" pitchFamily="34" charset="0"/>
              </a:rPr>
              <a:t>Interest in the deep </a:t>
            </a:r>
            <a:r>
              <a:rPr lang="en-US"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Cambrian </a:t>
            </a:r>
            <a:r>
              <a:rPr lang="en-US" dirty="0" smtClean="0">
                <a:uFill>
                  <a:solidFill>
                    <a:srgbClr val="000000"/>
                  </a:solidFill>
                </a:uFill>
                <a:latin typeface="Calibri" panose="020F0502020204030204" pitchFamily="34" charset="0"/>
                <a:ea typeface="Calibri" panose="020F0502020204030204" pitchFamily="34" charset="0"/>
                <a:cs typeface="Calibri" panose="020F0502020204030204" pitchFamily="34" charset="0"/>
              </a:rPr>
              <a:t>Rogersville </a:t>
            </a:r>
            <a:r>
              <a:rPr lang="en-US"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Shale in the Rome Trough </a:t>
            </a:r>
            <a:r>
              <a:rPr lang="en-US" dirty="0" smtClean="0">
                <a:uFill>
                  <a:solidFill>
                    <a:srgbClr val="000000"/>
                  </a:solidFill>
                </a:uFill>
                <a:latin typeface="Calibri" panose="020F0502020204030204" pitchFamily="34" charset="0"/>
                <a:ea typeface="Calibri" panose="020F0502020204030204" pitchFamily="34" charset="0"/>
                <a:cs typeface="Calibri" panose="020F0502020204030204" pitchFamily="34" charset="0"/>
              </a:rPr>
              <a:t>is </a:t>
            </a:r>
            <a:r>
              <a:rPr lang="en-US"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emerging. </a:t>
            </a:r>
            <a:endParaRPr lang="en-US" dirty="0" smtClean="0">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US" dirty="0">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Extracting oil and gas from this deep formation </a:t>
            </a:r>
            <a:r>
              <a:rPr lang="en-US" dirty="0" smtClean="0">
                <a:latin typeface="Calibri" panose="020F0502020204030204" pitchFamily="34" charset="0"/>
                <a:ea typeface="Calibri" panose="020F0502020204030204" pitchFamily="34" charset="0"/>
                <a:cs typeface="Times New Roman" panose="02020603050405020304" pitchFamily="18" charset="0"/>
              </a:rPr>
              <a:t>will use </a:t>
            </a:r>
            <a:r>
              <a:rPr lang="en-US" dirty="0">
                <a:latin typeface="Calibri" panose="020F0502020204030204" pitchFamily="34" charset="0"/>
                <a:ea typeface="Calibri" panose="020F0502020204030204" pitchFamily="34" charset="0"/>
                <a:cs typeface="Times New Roman" panose="02020603050405020304" pitchFamily="18" charset="0"/>
              </a:rPr>
              <a:t>high-volume hydraulic </a:t>
            </a:r>
            <a:r>
              <a:rPr lang="en-US" dirty="0" smtClean="0">
                <a:latin typeface="Calibri" panose="020F0502020204030204" pitchFamily="34" charset="0"/>
                <a:ea typeface="Calibri" panose="020F0502020204030204" pitchFamily="34" charset="0"/>
                <a:cs typeface="Times New Roman" panose="02020603050405020304" pitchFamily="18" charset="0"/>
              </a:rPr>
              <a:t>fracturing and</a:t>
            </a:r>
            <a:endParaRPr lang="en-US" dirty="0">
              <a:latin typeface="Calibri" panose="020F0502020204030204" pitchFamily="34" charset="0"/>
            </a:endParaRPr>
          </a:p>
          <a:p>
            <a:r>
              <a:rPr lang="en-US" dirty="0" smtClean="0">
                <a:latin typeface="Calibri" panose="020F0502020204030204" pitchFamily="34" charset="0"/>
                <a:ea typeface="Calibri" panose="020F0502020204030204" pitchFamily="34" charset="0"/>
                <a:cs typeface="Times New Roman" panose="02020603050405020304" pitchFamily="18" charset="0"/>
              </a:rPr>
              <a:t>horizontal drilling.</a:t>
            </a:r>
          </a:p>
          <a:p>
            <a:endParaRPr lang="en-US" dirty="0">
              <a:latin typeface="Calibri" panose="020F0502020204030204" pitchFamily="34" charset="0"/>
              <a:cs typeface="Times New Roman" panose="02020603050405020304" pitchFamily="18" charset="0"/>
            </a:endParaRPr>
          </a:p>
          <a:p>
            <a:r>
              <a:rPr lang="en-US" dirty="0" smtClean="0">
                <a:latin typeface="Calibri" panose="020F0502020204030204" pitchFamily="34" charset="0"/>
                <a:cs typeface="Times New Roman" panose="02020603050405020304" pitchFamily="18" charset="0"/>
              </a:rPr>
              <a:t>Disposal of wastewater and fracking have induced felt seismicity in the U.S.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grpSp>
        <p:nvGrpSpPr>
          <p:cNvPr id="7" name="Group 6"/>
          <p:cNvGrpSpPr/>
          <p:nvPr/>
        </p:nvGrpSpPr>
        <p:grpSpPr>
          <a:xfrm>
            <a:off x="3581400" y="751012"/>
            <a:ext cx="5294890" cy="5338686"/>
            <a:chOff x="3581400" y="751012"/>
            <a:chExt cx="5294890" cy="5338686"/>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751012"/>
              <a:ext cx="5294890" cy="5338686"/>
            </a:xfrm>
            <a:prstGeom prst="rect">
              <a:avLst/>
            </a:prstGeom>
            <a:solidFill>
              <a:schemeClr val="tx1"/>
            </a:solidFill>
          </p:spPr>
        </p:pic>
        <p:cxnSp>
          <p:nvCxnSpPr>
            <p:cNvPr id="3" name="Straight Arrow Connector 2"/>
            <p:cNvCxnSpPr/>
            <p:nvPr/>
          </p:nvCxnSpPr>
          <p:spPr>
            <a:xfrm flipH="1">
              <a:off x="5257800" y="1905000"/>
              <a:ext cx="1524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086224" y="1615879"/>
              <a:ext cx="761747" cy="369332"/>
            </a:xfrm>
            <a:prstGeom prst="rect">
              <a:avLst/>
            </a:prstGeom>
            <a:noFill/>
          </p:spPr>
          <p:txBody>
            <a:bodyPr wrap="none" rtlCol="0">
              <a:spAutoFit/>
            </a:bodyPr>
            <a:lstStyle/>
            <a:p>
              <a:r>
                <a:rPr lang="en-US" dirty="0" smtClean="0">
                  <a:solidFill>
                    <a:schemeClr val="bg1"/>
                  </a:solidFill>
                </a:rPr>
                <a:t>M 5.2</a:t>
              </a:r>
              <a:endParaRPr lang="en-US" dirty="0">
                <a:solidFill>
                  <a:schemeClr val="bg1"/>
                </a:solidFill>
              </a:endParaRPr>
            </a:p>
          </p:txBody>
        </p:sp>
      </p:grpSp>
    </p:spTree>
    <p:extLst>
      <p:ext uri="{BB962C8B-B14F-4D97-AF65-F5344CB8AC3E}">
        <p14:creationId xmlns:p14="http://schemas.microsoft.com/office/powerpoint/2010/main" val="17965895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
        <p:nvSpPr>
          <p:cNvPr id="7" name="TextBox 6"/>
          <p:cNvSpPr txBox="1"/>
          <p:nvPr/>
        </p:nvSpPr>
        <p:spPr>
          <a:xfrm>
            <a:off x="1206453" y="4600314"/>
            <a:ext cx="3172663" cy="369332"/>
          </a:xfrm>
          <a:prstGeom prst="rect">
            <a:avLst/>
          </a:prstGeom>
          <a:noFill/>
        </p:spPr>
        <p:txBody>
          <a:bodyPr wrap="none" rtlCol="0">
            <a:spAutoFit/>
          </a:bodyPr>
          <a:lstStyle/>
          <a:p>
            <a:r>
              <a:rPr lang="en-US" dirty="0" smtClean="0"/>
              <a:t>Posthole installation benefits:</a:t>
            </a:r>
            <a:endParaRPr lang="en-US" dirty="0"/>
          </a:p>
        </p:txBody>
      </p:sp>
      <p:sp>
        <p:nvSpPr>
          <p:cNvPr id="9" name="TextBox 8"/>
          <p:cNvSpPr txBox="1"/>
          <p:nvPr/>
        </p:nvSpPr>
        <p:spPr>
          <a:xfrm>
            <a:off x="223520" y="162560"/>
            <a:ext cx="8747760" cy="307777"/>
          </a:xfrm>
          <a:prstGeom prst="rect">
            <a:avLst/>
          </a:prstGeom>
          <a:solidFill>
            <a:schemeClr val="tx1">
              <a:alpha val="15000"/>
            </a:schemeClr>
          </a:solidFill>
        </p:spPr>
        <p:txBody>
          <a:bodyPr wrap="square" rtlCol="0">
            <a:spAutoFit/>
          </a:bodyPr>
          <a:lstStyle/>
          <a:p>
            <a:r>
              <a:rPr lang="en-US" sz="1400" dirty="0"/>
              <a:t>Monitoring Microseismicity in Eastern Kentucky</a:t>
            </a:r>
            <a:r>
              <a:rPr lang="en-US" sz="1400" dirty="0" smtClean="0"/>
              <a:t>: Instrumentation</a:t>
            </a:r>
            <a:endParaRPr lang="en-US" sz="1400" dirty="0"/>
          </a:p>
        </p:txBody>
      </p:sp>
      <p:grpSp>
        <p:nvGrpSpPr>
          <p:cNvPr id="12" name="Group 11"/>
          <p:cNvGrpSpPr/>
          <p:nvPr/>
        </p:nvGrpSpPr>
        <p:grpSpPr>
          <a:xfrm>
            <a:off x="505757" y="932931"/>
            <a:ext cx="4461397" cy="3205384"/>
            <a:chOff x="484492" y="704850"/>
            <a:chExt cx="4461397" cy="3205384"/>
          </a:xfrm>
        </p:grpSpPr>
        <p:grpSp>
          <p:nvGrpSpPr>
            <p:cNvPr id="10" name="Group 9"/>
            <p:cNvGrpSpPr/>
            <p:nvPr/>
          </p:nvGrpSpPr>
          <p:grpSpPr>
            <a:xfrm>
              <a:off x="484492" y="704850"/>
              <a:ext cx="4419990" cy="3205384"/>
              <a:chOff x="484492" y="704850"/>
              <a:chExt cx="4419990" cy="3205384"/>
            </a:xfrm>
          </p:grpSpPr>
          <p:pic>
            <p:nvPicPr>
              <p:cNvPr id="11" name="Picture 3"/>
              <p:cNvPicPr>
                <a:picLocks noChangeAspect="1" noChangeArrowheads="1"/>
              </p:cNvPicPr>
              <p:nvPr/>
            </p:nvPicPr>
            <p:blipFill>
              <a:blip r:embed="rId4"/>
              <a:srcRect/>
              <a:stretch>
                <a:fillRect/>
              </a:stretch>
            </p:blipFill>
            <p:spPr bwMode="auto">
              <a:xfrm>
                <a:off x="484492" y="704850"/>
                <a:ext cx="4419990" cy="3205384"/>
              </a:xfrm>
              <a:prstGeom prst="rect">
                <a:avLst/>
              </a:prstGeom>
              <a:noFill/>
              <a:ln w="12700" cap="flat">
                <a:noFill/>
                <a:miter lim="800000"/>
                <a:headEnd/>
                <a:tailEnd/>
              </a:ln>
            </p:spPr>
          </p:pic>
          <p:sp>
            <p:nvSpPr>
              <p:cNvPr id="5" name="Rectangle 4"/>
              <p:cNvSpPr/>
              <p:nvPr/>
            </p:nvSpPr>
            <p:spPr>
              <a:xfrm>
                <a:off x="3942561" y="2617162"/>
                <a:ext cx="830580" cy="1752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3842252" y="2609542"/>
              <a:ext cx="1103637" cy="230832"/>
            </a:xfrm>
            <a:prstGeom prst="rect">
              <a:avLst/>
            </a:prstGeom>
            <a:noFill/>
          </p:spPr>
          <p:txBody>
            <a:bodyPr wrap="square" rtlCol="0">
              <a:spAutoFit/>
            </a:bodyPr>
            <a:lstStyle/>
            <a:p>
              <a:pPr algn="ctr"/>
              <a:r>
                <a:rPr lang="en-US" sz="900" dirty="0" smtClean="0">
                  <a:solidFill>
                    <a:schemeClr val="bg1"/>
                  </a:solidFill>
                  <a:latin typeface="Adobe Devanagari" panose="02040503050201020203" pitchFamily="18" charset="0"/>
                  <a:cs typeface="Adobe Devanagari" panose="02040503050201020203" pitchFamily="18" charset="0"/>
                </a:rPr>
                <a:t>Compact Broadband</a:t>
              </a:r>
              <a:endParaRPr lang="en-US" sz="900" dirty="0">
                <a:solidFill>
                  <a:schemeClr val="bg1"/>
                </a:solidFill>
                <a:latin typeface="Adobe Devanagari" panose="02040503050201020203" pitchFamily="18" charset="0"/>
                <a:cs typeface="Adobe Devanagari" panose="02040503050201020203" pitchFamily="18" charset="0"/>
              </a:endParaRPr>
            </a:p>
          </p:txBody>
        </p:sp>
      </p:grpSp>
      <p:sp>
        <p:nvSpPr>
          <p:cNvPr id="2" name="Oval 1"/>
          <p:cNvSpPr/>
          <p:nvPr/>
        </p:nvSpPr>
        <p:spPr>
          <a:xfrm>
            <a:off x="3916163" y="2792701"/>
            <a:ext cx="989704" cy="299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46803" y="4600758"/>
            <a:ext cx="3050835" cy="1477328"/>
          </a:xfrm>
          <a:prstGeom prst="rect">
            <a:avLst/>
          </a:prstGeom>
          <a:noFill/>
        </p:spPr>
        <p:txBody>
          <a:bodyPr wrap="none" rtlCol="0">
            <a:spAutoFit/>
          </a:bodyPr>
          <a:lstStyle/>
          <a:p>
            <a:pPr marL="285750" indent="-285750">
              <a:buFontTx/>
              <a:buChar char="-"/>
            </a:pPr>
            <a:r>
              <a:rPr lang="en-US" dirty="0" smtClean="0"/>
              <a:t>Thermal stability</a:t>
            </a:r>
          </a:p>
          <a:p>
            <a:pPr marL="285750" indent="-285750">
              <a:buFontTx/>
              <a:buChar char="-"/>
            </a:pPr>
            <a:r>
              <a:rPr lang="en-US" dirty="0" smtClean="0"/>
              <a:t>Decreased noise</a:t>
            </a:r>
          </a:p>
          <a:p>
            <a:pPr marL="285750" indent="-285750">
              <a:buFontTx/>
              <a:buChar char="-"/>
            </a:pPr>
            <a:r>
              <a:rPr lang="en-US" dirty="0" smtClean="0"/>
              <a:t>Inexpensive installation</a:t>
            </a:r>
          </a:p>
          <a:p>
            <a:pPr marL="285750" indent="-285750">
              <a:buFontTx/>
              <a:buChar char="-"/>
            </a:pPr>
            <a:r>
              <a:rPr lang="en-US" dirty="0" smtClean="0"/>
              <a:t>Fast installation</a:t>
            </a:r>
          </a:p>
          <a:p>
            <a:pPr marL="285750" indent="-285750">
              <a:buFontTx/>
              <a:buChar char="-"/>
            </a:pPr>
            <a:r>
              <a:rPr lang="en-US" dirty="0" smtClean="0"/>
              <a:t>Flooding is not a concern</a:t>
            </a:r>
          </a:p>
        </p:txBody>
      </p:sp>
      <p:sp>
        <p:nvSpPr>
          <p:cNvPr id="14" name="TextBox 13"/>
          <p:cNvSpPr txBox="1"/>
          <p:nvPr/>
        </p:nvSpPr>
        <p:spPr>
          <a:xfrm>
            <a:off x="1206453" y="4196939"/>
            <a:ext cx="4198585" cy="369332"/>
          </a:xfrm>
          <a:prstGeom prst="rect">
            <a:avLst/>
          </a:prstGeom>
          <a:noFill/>
        </p:spPr>
        <p:txBody>
          <a:bodyPr wrap="none" rtlCol="0">
            <a:spAutoFit/>
          </a:bodyPr>
          <a:lstStyle/>
          <a:p>
            <a:r>
              <a:rPr lang="en-US" dirty="0" smtClean="0"/>
              <a:t>Surface-vault and posthole installations</a:t>
            </a:r>
            <a:endParaRPr lang="en-US" dirty="0"/>
          </a:p>
        </p:txBody>
      </p:sp>
      <p:cxnSp>
        <p:nvCxnSpPr>
          <p:cNvPr id="16" name="Straight Arrow Connector 15"/>
          <p:cNvCxnSpPr/>
          <p:nvPr/>
        </p:nvCxnSpPr>
        <p:spPr>
          <a:xfrm flipV="1">
            <a:off x="2705477" y="2660339"/>
            <a:ext cx="8377" cy="66269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733734" y="2660339"/>
            <a:ext cx="0" cy="39690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5140183" y="932931"/>
            <a:ext cx="3242464" cy="3205384"/>
            <a:chOff x="5140183" y="932931"/>
            <a:chExt cx="3242464" cy="3205384"/>
          </a:xfrm>
        </p:grpSpPr>
        <p:grpSp>
          <p:nvGrpSpPr>
            <p:cNvPr id="31" name="Group 30"/>
            <p:cNvGrpSpPr/>
            <p:nvPr/>
          </p:nvGrpSpPr>
          <p:grpSpPr>
            <a:xfrm>
              <a:off x="5140183" y="932931"/>
              <a:ext cx="3242464" cy="3205384"/>
              <a:chOff x="5140183" y="932931"/>
              <a:chExt cx="3242464" cy="3205384"/>
            </a:xfrm>
          </p:grpSpPr>
          <p:grpSp>
            <p:nvGrpSpPr>
              <p:cNvPr id="29" name="Group 28"/>
              <p:cNvGrpSpPr/>
              <p:nvPr/>
            </p:nvGrpSpPr>
            <p:grpSpPr>
              <a:xfrm>
                <a:off x="5140183" y="932931"/>
                <a:ext cx="3242464" cy="3205384"/>
                <a:chOff x="5140183" y="932931"/>
                <a:chExt cx="3242464" cy="320538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0183" y="932931"/>
                  <a:ext cx="3242464" cy="3205384"/>
                </a:xfrm>
                <a:prstGeom prst="rect">
                  <a:avLst/>
                </a:prstGeom>
                <a:ln>
                  <a:solidFill>
                    <a:schemeClr val="accent1"/>
                  </a:solidFill>
                </a:ln>
              </p:spPr>
            </p:pic>
            <p:sp>
              <p:nvSpPr>
                <p:cNvPr id="28" name="Rectangle 27"/>
                <p:cNvSpPr/>
                <p:nvPr/>
              </p:nvSpPr>
              <p:spPr>
                <a:xfrm>
                  <a:off x="7507164" y="2071688"/>
                  <a:ext cx="370012" cy="90488"/>
                </a:xfrm>
                <a:prstGeom prst="rect">
                  <a:avLst/>
                </a:prstGeom>
                <a:solidFill>
                  <a:srgbClr val="F9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6221289" y="1290638"/>
                <a:ext cx="298574" cy="80962"/>
              </a:xfrm>
              <a:prstGeom prst="rect">
                <a:avLst/>
              </a:prstGeom>
              <a:solidFill>
                <a:srgbClr val="D4D7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a:off x="6286500" y="1477963"/>
              <a:ext cx="177800" cy="80962"/>
            </a:xfrm>
            <a:prstGeom prst="rect">
              <a:avLst/>
            </a:prstGeom>
            <a:solidFill>
              <a:srgbClr val="D4D7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216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2233" y="548845"/>
            <a:ext cx="6198781" cy="4262705"/>
          </a:xfrm>
          <a:prstGeom prst="rect">
            <a:avLst/>
          </a:prstGeom>
          <a:noFill/>
        </p:spPr>
        <p:txBody>
          <a:bodyPr wrap="square" rtlCol="0">
            <a:spAutoFit/>
          </a:bodyPr>
          <a:lstStyle/>
          <a:p>
            <a:pPr algn="ctr">
              <a:lnSpc>
                <a:spcPct val="150000"/>
              </a:lnSpc>
              <a:spcAft>
                <a:spcPts val="600"/>
              </a:spcAft>
            </a:pPr>
            <a:r>
              <a:rPr lang="en-US" sz="2400" dirty="0" smtClean="0"/>
              <a:t>Outline</a:t>
            </a:r>
          </a:p>
          <a:p>
            <a:pPr marL="285750" indent="-285750">
              <a:lnSpc>
                <a:spcPct val="200000"/>
              </a:lnSpc>
              <a:spcAft>
                <a:spcPts val="600"/>
              </a:spcAft>
              <a:buFontTx/>
              <a:buChar char="-"/>
            </a:pPr>
            <a:r>
              <a:rPr lang="en-US" sz="2000" dirty="0" smtClean="0"/>
              <a:t>Background and Motivation:</a:t>
            </a:r>
          </a:p>
          <a:p>
            <a:pPr marL="742950" lvl="1" indent="-285750">
              <a:spcAft>
                <a:spcPts val="600"/>
              </a:spcAft>
              <a:buFontTx/>
              <a:buChar char="-"/>
            </a:pPr>
            <a:r>
              <a:rPr lang="en-US" sz="2000" dirty="0"/>
              <a:t>Induced seismicity</a:t>
            </a:r>
          </a:p>
          <a:p>
            <a:pPr marL="742950" lvl="1" indent="-285750">
              <a:spcAft>
                <a:spcPts val="600"/>
              </a:spcAft>
              <a:buFontTx/>
              <a:buChar char="-"/>
            </a:pPr>
            <a:r>
              <a:rPr lang="en-US" sz="2000" dirty="0" smtClean="0"/>
              <a:t>SWD and Unconventional O&amp;G in E. Ky.</a:t>
            </a:r>
          </a:p>
          <a:p>
            <a:pPr marL="285750" indent="-285750">
              <a:lnSpc>
                <a:spcPct val="200000"/>
              </a:lnSpc>
              <a:spcAft>
                <a:spcPts val="600"/>
              </a:spcAft>
              <a:buFontTx/>
              <a:buChar char="-"/>
            </a:pPr>
            <a:r>
              <a:rPr lang="en-US" sz="2000" dirty="0" smtClean="0"/>
              <a:t>Microseismicity monitoring </a:t>
            </a:r>
            <a:r>
              <a:rPr lang="en-US" sz="2000" dirty="0"/>
              <a:t>project</a:t>
            </a:r>
          </a:p>
          <a:p>
            <a:pPr marL="742950" lvl="1" indent="-285750">
              <a:spcAft>
                <a:spcPts val="600"/>
              </a:spcAft>
              <a:buFontTx/>
              <a:buChar char="-"/>
            </a:pPr>
            <a:r>
              <a:rPr lang="en-US" sz="2000" dirty="0" smtClean="0"/>
              <a:t>Partnerships</a:t>
            </a:r>
          </a:p>
          <a:p>
            <a:pPr marL="742950" lvl="1" indent="-285750">
              <a:spcAft>
                <a:spcPts val="600"/>
              </a:spcAft>
              <a:buFontTx/>
              <a:buChar char="-"/>
            </a:pPr>
            <a:r>
              <a:rPr lang="en-US" sz="2000" dirty="0" smtClean="0"/>
              <a:t>Monitoring Network</a:t>
            </a:r>
          </a:p>
          <a:p>
            <a:pPr marL="285750" indent="-285750">
              <a:lnSpc>
                <a:spcPct val="200000"/>
              </a:lnSpc>
              <a:spcAft>
                <a:spcPts val="600"/>
              </a:spcAft>
              <a:buFontTx/>
              <a:buChar char="-"/>
            </a:pPr>
            <a:r>
              <a:rPr lang="en-US" sz="2000" dirty="0" smtClean="0"/>
              <a:t>Project Status and first observations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Tree>
    <p:extLst>
      <p:ext uri="{BB962C8B-B14F-4D97-AF65-F5344CB8AC3E}">
        <p14:creationId xmlns:p14="http://schemas.microsoft.com/office/powerpoint/2010/main" val="42290374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nline image 2"/>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368425" y="4055136"/>
            <a:ext cx="3028950" cy="226695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descr="Inline image 3"/>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597400" y="4055136"/>
            <a:ext cx="3028950" cy="22669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962775" y="3533780"/>
            <a:ext cx="1905000" cy="369332"/>
          </a:xfrm>
          <a:prstGeom prst="rect">
            <a:avLst/>
          </a:prstGeom>
        </p:spPr>
        <p:txBody>
          <a:bodyPr wrap="square">
            <a:spAutoFit/>
          </a:bodyPr>
          <a:lstStyle/>
          <a:p>
            <a:r>
              <a:rPr lang="en-US" dirty="0" err="1" smtClean="0">
                <a:latin typeface="Calibri" panose="020F0502020204030204" pitchFamily="34" charset="0"/>
              </a:rPr>
              <a:t>Greig</a:t>
            </a:r>
            <a:r>
              <a:rPr lang="en-US" dirty="0" smtClean="0">
                <a:latin typeface="Calibri" panose="020F0502020204030204" pitchFamily="34" charset="0"/>
              </a:rPr>
              <a:t> et al., 2014</a:t>
            </a:r>
            <a:endParaRPr lang="en-US" dirty="0"/>
          </a:p>
        </p:txBody>
      </p:sp>
      <p:sp>
        <p:nvSpPr>
          <p:cNvPr id="9" name="Rectangle 8"/>
          <p:cNvSpPr/>
          <p:nvPr/>
        </p:nvSpPr>
        <p:spPr>
          <a:xfrm>
            <a:off x="3260725" y="617336"/>
            <a:ext cx="2590800" cy="646331"/>
          </a:xfrm>
          <a:prstGeom prst="rect">
            <a:avLst/>
          </a:prstGeom>
        </p:spPr>
        <p:txBody>
          <a:bodyPr wrap="square">
            <a:spAutoFit/>
          </a:bodyPr>
          <a:lstStyle/>
          <a:p>
            <a:pPr algn="ctr"/>
            <a:r>
              <a:rPr lang="en-US" dirty="0" smtClean="0">
                <a:latin typeface="Calibri" panose="020F0502020204030204" pitchFamily="34" charset="0"/>
              </a:rPr>
              <a:t>Geophone vs. Broadband noise levels: </a:t>
            </a:r>
            <a:endParaRPr lang="en-US" dirty="0"/>
          </a:p>
        </p:txBody>
      </p:sp>
      <p:sp>
        <p:nvSpPr>
          <p:cNvPr id="10" name="TextBox 9"/>
          <p:cNvSpPr txBox="1"/>
          <p:nvPr/>
        </p:nvSpPr>
        <p:spPr>
          <a:xfrm>
            <a:off x="223520" y="162560"/>
            <a:ext cx="8747760" cy="307777"/>
          </a:xfrm>
          <a:prstGeom prst="rect">
            <a:avLst/>
          </a:prstGeom>
          <a:solidFill>
            <a:schemeClr val="tx1">
              <a:alpha val="15000"/>
            </a:schemeClr>
          </a:solidFill>
        </p:spPr>
        <p:txBody>
          <a:bodyPr wrap="square" rtlCol="0">
            <a:spAutoFit/>
          </a:bodyPr>
          <a:lstStyle/>
          <a:p>
            <a:r>
              <a:rPr lang="en-US" sz="1400" dirty="0"/>
              <a:t>Monitoring Microseismicity in Eastern Kentucky</a:t>
            </a:r>
            <a:r>
              <a:rPr lang="en-US" sz="1400" dirty="0" smtClean="0"/>
              <a:t>: Instrumentation</a:t>
            </a:r>
            <a:endParaRPr lang="en-US" sz="1400"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grpSp>
        <p:nvGrpSpPr>
          <p:cNvPr id="8" name="Group 7"/>
          <p:cNvGrpSpPr/>
          <p:nvPr/>
        </p:nvGrpSpPr>
        <p:grpSpPr>
          <a:xfrm>
            <a:off x="282575" y="1397967"/>
            <a:ext cx="4114800" cy="2193274"/>
            <a:chOff x="282575" y="1639117"/>
            <a:chExt cx="4114800" cy="2193274"/>
          </a:xfrm>
        </p:grpSpPr>
        <p:pic>
          <p:nvPicPr>
            <p:cNvPr id="3" name="Picture 2"/>
            <p:cNvPicPr>
              <a:picLocks noChangeAspect="1"/>
            </p:cNvPicPr>
            <p:nvPr/>
          </p:nvPicPr>
          <p:blipFill>
            <a:blip r:embed="rId7"/>
            <a:stretch>
              <a:fillRect/>
            </a:stretch>
          </p:blipFill>
          <p:spPr>
            <a:xfrm>
              <a:off x="282575" y="1639117"/>
              <a:ext cx="4114800" cy="2193274"/>
            </a:xfrm>
            <a:prstGeom prst="rect">
              <a:avLst/>
            </a:prstGeom>
          </p:spPr>
        </p:pic>
        <p:sp>
          <p:nvSpPr>
            <p:cNvPr id="7" name="Rectangle 6"/>
            <p:cNvSpPr/>
            <p:nvPr/>
          </p:nvSpPr>
          <p:spPr>
            <a:xfrm>
              <a:off x="1419225" y="1639117"/>
              <a:ext cx="1841500" cy="2167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4575175" y="1397967"/>
            <a:ext cx="4114800" cy="2186178"/>
            <a:chOff x="4597400" y="1639116"/>
            <a:chExt cx="4114800" cy="2186178"/>
          </a:xfrm>
        </p:grpSpPr>
        <p:pic>
          <p:nvPicPr>
            <p:cNvPr id="4" name="Picture 3"/>
            <p:cNvPicPr>
              <a:picLocks noChangeAspect="1"/>
            </p:cNvPicPr>
            <p:nvPr/>
          </p:nvPicPr>
          <p:blipFill>
            <a:blip r:embed="rId8"/>
            <a:stretch>
              <a:fillRect/>
            </a:stretch>
          </p:blipFill>
          <p:spPr>
            <a:xfrm>
              <a:off x="4597400" y="1639117"/>
              <a:ext cx="4114800" cy="2186177"/>
            </a:xfrm>
            <a:prstGeom prst="rect">
              <a:avLst/>
            </a:prstGeom>
          </p:spPr>
        </p:pic>
        <p:sp>
          <p:nvSpPr>
            <p:cNvPr id="14" name="Rectangle 13"/>
            <p:cNvSpPr/>
            <p:nvPr/>
          </p:nvSpPr>
          <p:spPr>
            <a:xfrm>
              <a:off x="5800725" y="1639116"/>
              <a:ext cx="1841500" cy="2167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40208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3520" y="162560"/>
            <a:ext cx="8747760" cy="307777"/>
          </a:xfrm>
          <a:prstGeom prst="rect">
            <a:avLst/>
          </a:prstGeom>
          <a:solidFill>
            <a:schemeClr val="tx1">
              <a:alpha val="15000"/>
            </a:schemeClr>
          </a:solidFill>
        </p:spPr>
        <p:txBody>
          <a:bodyPr wrap="square" rtlCol="0">
            <a:spAutoFit/>
          </a:bodyPr>
          <a:lstStyle/>
          <a:p>
            <a:r>
              <a:rPr lang="en-US" sz="1400" dirty="0" smtClean="0"/>
              <a:t>Background: Recent Permitting Activity</a:t>
            </a:r>
            <a:endParaRPr lang="en-US" sz="1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pic>
        <p:nvPicPr>
          <p:cNvPr id="2" name="Picture 1"/>
          <p:cNvPicPr>
            <a:picLocks noChangeAspect="1"/>
          </p:cNvPicPr>
          <p:nvPr/>
        </p:nvPicPr>
        <p:blipFill>
          <a:blip r:embed="rId4"/>
          <a:stretch>
            <a:fillRect/>
          </a:stretch>
        </p:blipFill>
        <p:spPr>
          <a:xfrm>
            <a:off x="9525" y="823912"/>
            <a:ext cx="9124950" cy="5210175"/>
          </a:xfrm>
          <a:prstGeom prst="rect">
            <a:avLst/>
          </a:prstGeom>
        </p:spPr>
      </p:pic>
    </p:spTree>
    <p:extLst>
      <p:ext uri="{BB962C8B-B14F-4D97-AF65-F5344CB8AC3E}">
        <p14:creationId xmlns:p14="http://schemas.microsoft.com/office/powerpoint/2010/main" val="1829304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3"/>
          <a:stretch>
            <a:fillRect/>
          </a:stretch>
        </p:blipFill>
        <p:spPr>
          <a:xfrm>
            <a:off x="3048000" y="1416923"/>
            <a:ext cx="3631277" cy="3638180"/>
          </a:xfrm>
          <a:prstGeom prst="rect">
            <a:avLst/>
          </a:prstGeom>
        </p:spPr>
      </p:pic>
      <p:sp>
        <p:nvSpPr>
          <p:cNvPr id="3" name="TextBox 2"/>
          <p:cNvSpPr txBox="1"/>
          <p:nvPr/>
        </p:nvSpPr>
        <p:spPr>
          <a:xfrm>
            <a:off x="5397759" y="5055103"/>
            <a:ext cx="997389" cy="261610"/>
          </a:xfrm>
          <a:prstGeom prst="rect">
            <a:avLst/>
          </a:prstGeom>
          <a:noFill/>
        </p:spPr>
        <p:txBody>
          <a:bodyPr wrap="none" rtlCol="0">
            <a:spAutoFit/>
          </a:bodyPr>
          <a:lstStyle/>
          <a:p>
            <a:r>
              <a:rPr lang="en-US" sz="1100" dirty="0" smtClean="0"/>
              <a:t>(Stark, 1997)</a:t>
            </a:r>
            <a:endParaRPr lang="en-US" sz="1100" dirty="0"/>
          </a:p>
        </p:txBody>
      </p:sp>
      <p:grpSp>
        <p:nvGrpSpPr>
          <p:cNvPr id="54" name="Group 53"/>
          <p:cNvGrpSpPr/>
          <p:nvPr/>
        </p:nvGrpSpPr>
        <p:grpSpPr>
          <a:xfrm>
            <a:off x="4152929" y="3091948"/>
            <a:ext cx="820736" cy="2399492"/>
            <a:chOff x="5258776" y="3950389"/>
            <a:chExt cx="820736" cy="2399492"/>
          </a:xfrm>
        </p:grpSpPr>
        <p:sp>
          <p:nvSpPr>
            <p:cNvPr id="5" name="Rounded Rectangle 4"/>
            <p:cNvSpPr/>
            <p:nvPr/>
          </p:nvSpPr>
          <p:spPr>
            <a:xfrm rot="2067601">
              <a:off x="5258776" y="3950389"/>
              <a:ext cx="820736" cy="2399492"/>
            </a:xfrm>
            <a:prstGeom prst="roundRect">
              <a:avLst/>
            </a:prstGeom>
            <a:solidFill>
              <a:srgbClr val="FFFF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rot="18014135">
              <a:off x="5266391" y="5245528"/>
              <a:ext cx="818638" cy="369332"/>
            </a:xfrm>
            <a:prstGeom prst="rect">
              <a:avLst/>
            </a:prstGeom>
            <a:noFill/>
          </p:spPr>
          <p:txBody>
            <a:bodyPr wrap="square" rtlCol="0">
              <a:spAutoFit/>
            </a:bodyPr>
            <a:lstStyle/>
            <a:p>
              <a:r>
                <a:rPr lang="en-US" dirty="0" smtClean="0">
                  <a:solidFill>
                    <a:schemeClr val="bg1"/>
                  </a:solidFill>
                </a:rPr>
                <a:t>ETSZ</a:t>
              </a:r>
              <a:endParaRPr lang="en-US" dirty="0">
                <a:solidFill>
                  <a:schemeClr val="bg1"/>
                </a:solidFill>
              </a:endParaRPr>
            </a:p>
          </p:txBody>
        </p:sp>
      </p:grpSp>
      <p:sp>
        <p:nvSpPr>
          <p:cNvPr id="40" name="5-Point Star 39"/>
          <p:cNvSpPr/>
          <p:nvPr/>
        </p:nvSpPr>
        <p:spPr>
          <a:xfrm>
            <a:off x="4578420" y="2698259"/>
            <a:ext cx="238069" cy="202019"/>
          </a:xfrm>
          <a:prstGeom prst="star5">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466153" y="858563"/>
            <a:ext cx="3847145" cy="4637814"/>
            <a:chOff x="2930924" y="1072833"/>
            <a:chExt cx="3847145" cy="4637814"/>
          </a:xfrm>
        </p:grpSpPr>
        <p:grpSp>
          <p:nvGrpSpPr>
            <p:cNvPr id="55" name="Group 54"/>
            <p:cNvGrpSpPr/>
            <p:nvPr/>
          </p:nvGrpSpPr>
          <p:grpSpPr>
            <a:xfrm>
              <a:off x="2930924" y="1072833"/>
              <a:ext cx="3847145" cy="4637814"/>
              <a:chOff x="4572000" y="1717004"/>
              <a:chExt cx="3847145" cy="4637814"/>
            </a:xfrm>
          </p:grpSpPr>
          <p:sp>
            <p:nvSpPr>
              <p:cNvPr id="38" name="TextBox 37"/>
              <p:cNvSpPr txBox="1"/>
              <p:nvPr/>
            </p:nvSpPr>
            <p:spPr>
              <a:xfrm rot="18555552">
                <a:off x="7767156" y="1999661"/>
                <a:ext cx="934646" cy="369332"/>
              </a:xfrm>
              <a:prstGeom prst="rect">
                <a:avLst/>
              </a:prstGeom>
              <a:noFill/>
            </p:spPr>
            <p:txBody>
              <a:bodyPr wrap="square" rtlCol="0">
                <a:spAutoFit/>
              </a:bodyPr>
              <a:lstStyle/>
              <a:p>
                <a:r>
                  <a:rPr lang="en-US" dirty="0" smtClean="0">
                    <a:solidFill>
                      <a:srgbClr val="FF0000"/>
                    </a:solidFill>
                  </a:rPr>
                  <a:t>NY-AL</a:t>
                </a:r>
                <a:endParaRPr lang="en-US" dirty="0">
                  <a:solidFill>
                    <a:srgbClr val="FF0000"/>
                  </a:solidFill>
                </a:endParaRPr>
              </a:p>
            </p:txBody>
          </p:sp>
          <p:grpSp>
            <p:nvGrpSpPr>
              <p:cNvPr id="36" name="Group 35"/>
              <p:cNvGrpSpPr/>
              <p:nvPr/>
            </p:nvGrpSpPr>
            <p:grpSpPr>
              <a:xfrm>
                <a:off x="4572000" y="1833222"/>
                <a:ext cx="3732029" cy="4521596"/>
                <a:chOff x="4572000" y="1833222"/>
                <a:chExt cx="3732029" cy="4521596"/>
              </a:xfrm>
            </p:grpSpPr>
            <p:grpSp>
              <p:nvGrpSpPr>
                <p:cNvPr id="32" name="Group 31"/>
                <p:cNvGrpSpPr/>
                <p:nvPr/>
              </p:nvGrpSpPr>
              <p:grpSpPr>
                <a:xfrm>
                  <a:off x="4572000" y="4199993"/>
                  <a:ext cx="1931606" cy="2154825"/>
                  <a:chOff x="4572000" y="4199993"/>
                  <a:chExt cx="1931606" cy="2154825"/>
                </a:xfrm>
              </p:grpSpPr>
              <p:cxnSp>
                <p:nvCxnSpPr>
                  <p:cNvPr id="25" name="Straight Connector 24"/>
                  <p:cNvCxnSpPr/>
                  <p:nvPr/>
                </p:nvCxnSpPr>
                <p:spPr>
                  <a:xfrm flipH="1">
                    <a:off x="5922338" y="4199993"/>
                    <a:ext cx="581268" cy="71224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572000" y="4912242"/>
                    <a:ext cx="1350336" cy="1442576"/>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7285524" y="1833222"/>
                  <a:ext cx="1018505" cy="123006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29" name="Straight Connector 28"/>
            <p:cNvCxnSpPr/>
            <p:nvPr/>
          </p:nvCxnSpPr>
          <p:spPr>
            <a:xfrm flipH="1">
              <a:off x="4862530" y="2419120"/>
              <a:ext cx="781918" cy="1136702"/>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a:t>EKMMP: </a:t>
            </a:r>
            <a:r>
              <a:rPr lang="en-US" sz="1400" dirty="0" err="1" smtClean="0"/>
              <a:t>Seismotectonic</a:t>
            </a:r>
            <a:r>
              <a:rPr lang="en-US" sz="1400" dirty="0" smtClean="0"/>
              <a:t> Setting</a:t>
            </a:r>
            <a:endParaRPr lang="en-US" sz="1400" dirty="0"/>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grpSp>
        <p:nvGrpSpPr>
          <p:cNvPr id="8" name="Group 7"/>
          <p:cNvGrpSpPr/>
          <p:nvPr/>
        </p:nvGrpSpPr>
        <p:grpSpPr>
          <a:xfrm>
            <a:off x="7010402" y="2425434"/>
            <a:ext cx="2160446" cy="1539201"/>
            <a:chOff x="7086602" y="2514600"/>
            <a:chExt cx="2160446" cy="1539201"/>
          </a:xfrm>
        </p:grpSpPr>
        <p:sp>
          <p:nvSpPr>
            <p:cNvPr id="7" name="Rectangle 6"/>
            <p:cNvSpPr/>
            <p:nvPr/>
          </p:nvSpPr>
          <p:spPr>
            <a:xfrm>
              <a:off x="7086602" y="2514600"/>
              <a:ext cx="2018634" cy="1539201"/>
            </a:xfrm>
            <a:prstGeom prst="rect">
              <a:avLst/>
            </a:prstGeom>
            <a:solidFill>
              <a:schemeClr val="bg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5"/>
            <a:stretch>
              <a:fillRect/>
            </a:stretch>
          </p:blipFill>
          <p:spPr>
            <a:xfrm>
              <a:off x="7216246" y="2657978"/>
              <a:ext cx="1739320" cy="886712"/>
            </a:xfrm>
            <a:prstGeom prst="rect">
              <a:avLst/>
            </a:prstGeom>
            <a:ln w="19050">
              <a:solidFill>
                <a:srgbClr val="0070C0"/>
              </a:solidFill>
            </a:ln>
          </p:spPr>
        </p:pic>
        <p:sp>
          <p:nvSpPr>
            <p:cNvPr id="33" name="5-Point Star 32"/>
            <p:cNvSpPr/>
            <p:nvPr/>
          </p:nvSpPr>
          <p:spPr>
            <a:xfrm>
              <a:off x="7139154" y="3712967"/>
              <a:ext cx="238069" cy="202019"/>
            </a:xfrm>
            <a:prstGeom prst="star5">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315200" y="3675477"/>
              <a:ext cx="1931848" cy="276999"/>
            </a:xfrm>
            <a:prstGeom prst="rect">
              <a:avLst/>
            </a:prstGeom>
          </p:spPr>
          <p:txBody>
            <a:bodyPr wrap="square">
              <a:spAutoFit/>
            </a:bodyPr>
            <a:lstStyle/>
            <a:p>
              <a:r>
                <a:rPr lang="en-US" sz="1200" dirty="0" smtClean="0"/>
                <a:t>1980 M 5.2 Sharpsburg </a:t>
              </a:r>
              <a:endParaRPr lang="en-US" sz="1200" dirty="0"/>
            </a:p>
          </p:txBody>
        </p:sp>
      </p:grpSp>
      <p:sp>
        <p:nvSpPr>
          <p:cNvPr id="6" name="Rectangle 5"/>
          <p:cNvSpPr/>
          <p:nvPr/>
        </p:nvSpPr>
        <p:spPr>
          <a:xfrm>
            <a:off x="16467" y="431619"/>
            <a:ext cx="2912499" cy="6047809"/>
          </a:xfrm>
          <a:prstGeom prst="rect">
            <a:avLst/>
          </a:prstGeom>
        </p:spPr>
        <p:txBody>
          <a:bodyPr wrap="square">
            <a:spAutoFit/>
          </a:bodyPr>
          <a:lstStyle/>
          <a:p>
            <a:pPr marL="171450" indent="-171450">
              <a:spcBef>
                <a:spcPts val="600"/>
              </a:spcBef>
              <a:spcAft>
                <a:spcPts val="1200"/>
              </a:spcAft>
              <a:buFontTx/>
              <a:buChar char="-"/>
            </a:pPr>
            <a:r>
              <a:rPr lang="en-US" sz="1400" dirty="0" smtClean="0">
                <a:latin typeface="Calibri" panose="020F0502020204030204" pitchFamily="34" charset="0"/>
              </a:rPr>
              <a:t>Keweenawan </a:t>
            </a:r>
            <a:r>
              <a:rPr lang="en-US" sz="1400" dirty="0">
                <a:latin typeface="Calibri" panose="020F0502020204030204" pitchFamily="34" charset="0"/>
              </a:rPr>
              <a:t>(1.05 – 1.3 Ga) extension of the Laurentian Granite-Rhyolite province =&gt; rifts that lead to major mafic additions to the crust =&gt; </a:t>
            </a:r>
            <a:r>
              <a:rPr lang="en-US" sz="1400" dirty="0" smtClean="0">
                <a:latin typeface="Calibri" panose="020F0502020204030204" pitchFamily="34" charset="0"/>
              </a:rPr>
              <a:t>ECGH(?)</a:t>
            </a:r>
            <a:endParaRPr lang="en-US" sz="1400" dirty="0">
              <a:latin typeface="Calibri" panose="020F0502020204030204" pitchFamily="34" charset="0"/>
            </a:endParaRPr>
          </a:p>
          <a:p>
            <a:pPr marL="171450" indent="-171450">
              <a:spcBef>
                <a:spcPts val="1200"/>
              </a:spcBef>
              <a:spcAft>
                <a:spcPts val="1200"/>
              </a:spcAft>
              <a:buFontTx/>
              <a:buChar char="-"/>
            </a:pPr>
            <a:r>
              <a:rPr lang="en-US" sz="1400" dirty="0">
                <a:latin typeface="Calibri" panose="020F0502020204030204" pitchFamily="34" charset="0"/>
              </a:rPr>
              <a:t>ECGH = metamorphosed mafic body that </a:t>
            </a:r>
            <a:r>
              <a:rPr lang="en-US" sz="1400" dirty="0" smtClean="0">
                <a:latin typeface="Calibri" panose="020F0502020204030204" pitchFamily="34" charset="0"/>
              </a:rPr>
              <a:t>extends </a:t>
            </a:r>
            <a:r>
              <a:rPr lang="en-US" sz="1400" dirty="0">
                <a:latin typeface="Calibri" panose="020F0502020204030204" pitchFamily="34" charset="0"/>
              </a:rPr>
              <a:t>at least to the mid-crust. Has been linked to the E. </a:t>
            </a:r>
            <a:r>
              <a:rPr lang="en-US" sz="1400" dirty="0" err="1">
                <a:latin typeface="Calibri" panose="020F0502020204030204" pitchFamily="34" charset="0"/>
              </a:rPr>
              <a:t>Cont’l</a:t>
            </a:r>
            <a:r>
              <a:rPr lang="en-US" sz="1400" dirty="0">
                <a:latin typeface="Calibri" panose="020F0502020204030204" pitchFamily="34" charset="0"/>
              </a:rPr>
              <a:t> Rift Complex.</a:t>
            </a:r>
          </a:p>
          <a:p>
            <a:pPr marL="171450" indent="-171450">
              <a:spcBef>
                <a:spcPts val="600"/>
              </a:spcBef>
              <a:spcAft>
                <a:spcPts val="1200"/>
              </a:spcAft>
              <a:buFontTx/>
              <a:buChar char="-"/>
            </a:pPr>
            <a:r>
              <a:rPr lang="en-US" sz="1400" dirty="0">
                <a:latin typeface="Calibri" panose="020F0502020204030204" pitchFamily="34" charset="0"/>
              </a:rPr>
              <a:t>Grenville (880 – 990 Ma) contraction resulted in </a:t>
            </a:r>
            <a:r>
              <a:rPr lang="en-US" sz="1400" dirty="0" err="1">
                <a:latin typeface="Calibri" panose="020F0502020204030204" pitchFamily="34" charset="0"/>
              </a:rPr>
              <a:t>overthrusting</a:t>
            </a:r>
            <a:r>
              <a:rPr lang="en-US" sz="1400" dirty="0">
                <a:latin typeface="Calibri" panose="020F0502020204030204" pitchFamily="34" charset="0"/>
              </a:rPr>
              <a:t> an allochthon of metamorphic strata onto </a:t>
            </a:r>
            <a:r>
              <a:rPr lang="en-US" sz="1400" dirty="0" err="1" smtClean="0">
                <a:latin typeface="Calibri" panose="020F0502020204030204" pitchFamily="34" charset="0"/>
              </a:rPr>
              <a:t>Laurentia</a:t>
            </a:r>
            <a:r>
              <a:rPr lang="en-US" sz="1400" dirty="0" smtClean="0">
                <a:latin typeface="Calibri" panose="020F0502020204030204" pitchFamily="34" charset="0"/>
              </a:rPr>
              <a:t> =&gt; NY-AL </a:t>
            </a:r>
            <a:r>
              <a:rPr lang="en-US" sz="1400" dirty="0">
                <a:latin typeface="Calibri" panose="020F0502020204030204" pitchFamily="34" charset="0"/>
              </a:rPr>
              <a:t>suture </a:t>
            </a:r>
            <a:r>
              <a:rPr lang="en-US" sz="1400" dirty="0" smtClean="0">
                <a:latin typeface="Calibri" panose="020F0502020204030204" pitchFamily="34" charset="0"/>
              </a:rPr>
              <a:t>/ </a:t>
            </a:r>
            <a:r>
              <a:rPr lang="en-US" sz="1400" dirty="0" err="1" smtClean="0">
                <a:latin typeface="Calibri" panose="020F0502020204030204" pitchFamily="34" charset="0"/>
              </a:rPr>
              <a:t>cont’l</a:t>
            </a:r>
            <a:r>
              <a:rPr lang="en-US" sz="1400" dirty="0" smtClean="0">
                <a:latin typeface="Calibri" panose="020F0502020204030204" pitchFamily="34" charset="0"/>
              </a:rPr>
              <a:t>-scale </a:t>
            </a:r>
            <a:r>
              <a:rPr lang="en-US" sz="1400" dirty="0" err="1">
                <a:latin typeface="Calibri" panose="020F0502020204030204" pitchFamily="34" charset="0"/>
              </a:rPr>
              <a:t>srike</a:t>
            </a:r>
            <a:r>
              <a:rPr lang="en-US" sz="1400" dirty="0">
                <a:latin typeface="Calibri" panose="020F0502020204030204" pitchFamily="34" charset="0"/>
              </a:rPr>
              <a:t>-slip </a:t>
            </a:r>
            <a:r>
              <a:rPr lang="en-US" sz="1400" dirty="0" smtClean="0">
                <a:latin typeface="Calibri" panose="020F0502020204030204" pitchFamily="34" charset="0"/>
              </a:rPr>
              <a:t>fault zone.</a:t>
            </a:r>
            <a:endParaRPr lang="en-US" sz="1400" dirty="0">
              <a:latin typeface="Calibri" panose="020F0502020204030204" pitchFamily="34" charset="0"/>
            </a:endParaRPr>
          </a:p>
          <a:p>
            <a:pPr marL="171450" indent="-171450">
              <a:spcBef>
                <a:spcPts val="600"/>
              </a:spcBef>
              <a:spcAft>
                <a:spcPts val="1200"/>
              </a:spcAft>
              <a:buFontTx/>
              <a:buChar char="-"/>
            </a:pPr>
            <a:r>
              <a:rPr lang="en-US" sz="1400" dirty="0" err="1" smtClean="0">
                <a:latin typeface="Calibri" panose="020F0502020204030204" pitchFamily="34" charset="0"/>
              </a:rPr>
              <a:t>Eocambrian</a:t>
            </a:r>
            <a:r>
              <a:rPr lang="en-US" sz="1400" dirty="0" smtClean="0">
                <a:latin typeface="Calibri" panose="020F0502020204030204" pitchFamily="34" charset="0"/>
              </a:rPr>
              <a:t> </a:t>
            </a:r>
            <a:r>
              <a:rPr lang="en-US" sz="1400" dirty="0">
                <a:latin typeface="Calibri" panose="020F0502020204030204" pitchFamily="34" charset="0"/>
              </a:rPr>
              <a:t>(650 – 560 Ma) extension during opening of Iapetus Ocean =&gt; half-grabens </a:t>
            </a:r>
            <a:r>
              <a:rPr lang="en-US" sz="1400" dirty="0" smtClean="0">
                <a:latin typeface="Calibri" panose="020F0502020204030204" pitchFamily="34" charset="0"/>
              </a:rPr>
              <a:t>including </a:t>
            </a:r>
            <a:r>
              <a:rPr lang="en-US" sz="1400" dirty="0">
                <a:latin typeface="Calibri" panose="020F0502020204030204" pitchFamily="34" charset="0"/>
              </a:rPr>
              <a:t>formation of Rome </a:t>
            </a:r>
            <a:r>
              <a:rPr lang="en-US" sz="1400" dirty="0" smtClean="0">
                <a:latin typeface="Calibri" panose="020F0502020204030204" pitchFamily="34" charset="0"/>
              </a:rPr>
              <a:t>Trough.</a:t>
            </a:r>
          </a:p>
          <a:p>
            <a:pPr marL="171450" indent="-171450">
              <a:spcBef>
                <a:spcPts val="600"/>
              </a:spcBef>
              <a:spcAft>
                <a:spcPts val="1200"/>
              </a:spcAft>
              <a:buFontTx/>
              <a:buChar char="-"/>
            </a:pPr>
            <a:r>
              <a:rPr lang="en-US" sz="1400" dirty="0" err="1" smtClean="0">
                <a:latin typeface="Calibri" panose="020F0502020204030204" pitchFamily="34" charset="0"/>
              </a:rPr>
              <a:t>Eq’s</a:t>
            </a:r>
            <a:r>
              <a:rPr lang="en-US" sz="1400" dirty="0" smtClean="0">
                <a:latin typeface="Calibri" panose="020F0502020204030204" pitchFamily="34" charset="0"/>
              </a:rPr>
              <a:t> </a:t>
            </a:r>
            <a:r>
              <a:rPr lang="en-US" sz="1400" dirty="0">
                <a:latin typeface="Calibri" panose="020F0502020204030204" pitchFamily="34" charset="0"/>
              </a:rPr>
              <a:t>occur in crystalline </a:t>
            </a:r>
            <a:r>
              <a:rPr lang="en-US" sz="1400" dirty="0" smtClean="0">
                <a:latin typeface="Calibri" panose="020F0502020204030204" pitchFamily="34" charset="0"/>
              </a:rPr>
              <a:t>Laurentian or Grenville </a:t>
            </a:r>
            <a:r>
              <a:rPr lang="en-US" sz="1400" dirty="0">
                <a:latin typeface="Calibri" panose="020F0502020204030204" pitchFamily="34" charset="0"/>
              </a:rPr>
              <a:t>crust beneath Phanerozoic sedimentary </a:t>
            </a:r>
            <a:r>
              <a:rPr lang="en-US" sz="1400" dirty="0" smtClean="0">
                <a:latin typeface="Calibri" panose="020F0502020204030204" pitchFamily="34" charset="0"/>
              </a:rPr>
              <a:t>layers</a:t>
            </a:r>
            <a:endParaRPr lang="en-US" sz="1400" dirty="0">
              <a:latin typeface="Calibri" panose="020F0502020204030204" pitchFamily="34" charset="0"/>
            </a:endParaRPr>
          </a:p>
        </p:txBody>
      </p:sp>
    </p:spTree>
    <p:extLst>
      <p:ext uri="{BB962C8B-B14F-4D97-AF65-F5344CB8AC3E}">
        <p14:creationId xmlns:p14="http://schemas.microsoft.com/office/powerpoint/2010/main" val="15567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3520" y="162560"/>
            <a:ext cx="8747760" cy="307777"/>
          </a:xfrm>
          <a:prstGeom prst="rect">
            <a:avLst/>
          </a:prstGeom>
          <a:solidFill>
            <a:schemeClr val="tx1">
              <a:alpha val="15000"/>
            </a:schemeClr>
          </a:solidFill>
        </p:spPr>
        <p:txBody>
          <a:bodyPr wrap="square" rtlCol="0">
            <a:spAutoFit/>
          </a:bodyPr>
          <a:lstStyle/>
          <a:p>
            <a:r>
              <a:rPr lang="en-US" sz="1400" dirty="0" smtClean="0"/>
              <a:t>Background: the Rogersville Shale</a:t>
            </a:r>
            <a:endParaRPr lang="en-US" sz="1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
        <p:nvSpPr>
          <p:cNvPr id="12" name="TextBox 11"/>
          <p:cNvSpPr txBox="1"/>
          <p:nvPr/>
        </p:nvSpPr>
        <p:spPr>
          <a:xfrm>
            <a:off x="7419974" y="5793998"/>
            <a:ext cx="1540961" cy="907941"/>
          </a:xfrm>
          <a:prstGeom prst="rect">
            <a:avLst/>
          </a:prstGeom>
          <a:noFill/>
        </p:spPr>
        <p:txBody>
          <a:bodyPr wrap="square" rtlCol="0">
            <a:spAutoFit/>
          </a:bodyPr>
          <a:lstStyle/>
          <a:p>
            <a:pPr algn="ctr">
              <a:spcAft>
                <a:spcPts val="600"/>
              </a:spcAft>
            </a:pPr>
            <a:r>
              <a:rPr lang="en-US" sz="1200" dirty="0"/>
              <a:t>Ron </a:t>
            </a:r>
            <a:r>
              <a:rPr lang="en-US" sz="1200" dirty="0" smtClean="0"/>
              <a:t>Blakey</a:t>
            </a:r>
          </a:p>
          <a:p>
            <a:pPr algn="ctr">
              <a:spcAft>
                <a:spcPts val="600"/>
              </a:spcAft>
            </a:pPr>
            <a:r>
              <a:rPr lang="en-US" sz="1200" dirty="0" smtClean="0"/>
              <a:t>Colorado </a:t>
            </a:r>
            <a:r>
              <a:rPr lang="en-US" sz="1200" dirty="0"/>
              <a:t>Plateau Geosystems, Arizona USA</a:t>
            </a:r>
            <a:endParaRPr lang="en-US" sz="1100" dirty="0" smtClean="0">
              <a:solidFill>
                <a:schemeClr val="accent3">
                  <a:lumMod val="20000"/>
                  <a:lumOff val="80000"/>
                </a:schemeClr>
              </a:solidFill>
            </a:endParaRPr>
          </a:p>
        </p:txBody>
      </p:sp>
      <p:grpSp>
        <p:nvGrpSpPr>
          <p:cNvPr id="2" name="Group 1"/>
          <p:cNvGrpSpPr/>
          <p:nvPr/>
        </p:nvGrpSpPr>
        <p:grpSpPr>
          <a:xfrm>
            <a:off x="1285133" y="466725"/>
            <a:ext cx="6073815" cy="5867305"/>
            <a:chOff x="889206" y="466725"/>
            <a:chExt cx="6073815" cy="5867305"/>
          </a:xfrm>
        </p:grpSpPr>
        <p:grpSp>
          <p:nvGrpSpPr>
            <p:cNvPr id="15" name="Group 14"/>
            <p:cNvGrpSpPr/>
            <p:nvPr/>
          </p:nvGrpSpPr>
          <p:grpSpPr>
            <a:xfrm>
              <a:off x="889206" y="466725"/>
              <a:ext cx="6073815" cy="5867305"/>
              <a:chOff x="889206" y="466725"/>
              <a:chExt cx="6073815" cy="5867305"/>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206" y="466725"/>
                <a:ext cx="6073815" cy="5867305"/>
              </a:xfrm>
              <a:prstGeom prst="rect">
                <a:avLst/>
              </a:prstGeom>
            </p:spPr>
          </p:pic>
          <p:sp>
            <p:nvSpPr>
              <p:cNvPr id="13" name="Rectangle 12"/>
              <p:cNvSpPr/>
              <p:nvPr/>
            </p:nvSpPr>
            <p:spPr>
              <a:xfrm rot="19986601">
                <a:off x="4386162" y="4384401"/>
                <a:ext cx="391984" cy="247650"/>
              </a:xfrm>
              <a:prstGeom prst="rect">
                <a:avLst/>
              </a:prstGeom>
              <a:solidFill>
                <a:srgbClr val="FFFF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414548" y="466725"/>
              <a:ext cx="3023131" cy="954107"/>
            </a:xfrm>
            <a:prstGeom prst="rect">
              <a:avLst/>
            </a:prstGeom>
            <a:solidFill>
              <a:srgbClr val="000099">
                <a:alpha val="41961"/>
              </a:srgbClr>
            </a:solidFill>
          </p:spPr>
          <p:txBody>
            <a:bodyPr wrap="square" rtlCol="0">
              <a:spAutoFit/>
            </a:bodyPr>
            <a:lstStyle/>
            <a:p>
              <a:pPr algn="ctr">
                <a:spcAft>
                  <a:spcPts val="600"/>
                </a:spcAft>
              </a:pPr>
              <a:r>
                <a:rPr lang="en-US" sz="2800" dirty="0" smtClean="0"/>
                <a:t>Middle-Cambrian Paleogeography</a:t>
              </a:r>
              <a:endParaRPr lang="en-US" sz="2400" dirty="0" smtClean="0">
                <a:solidFill>
                  <a:schemeClr val="accent3">
                    <a:lumMod val="20000"/>
                    <a:lumOff val="80000"/>
                  </a:schemeClr>
                </a:solidFill>
              </a:endParaRPr>
            </a:p>
          </p:txBody>
        </p:sp>
      </p:grpSp>
    </p:spTree>
    <p:extLst>
      <p:ext uri="{BB962C8B-B14F-4D97-AF65-F5344CB8AC3E}">
        <p14:creationId xmlns:p14="http://schemas.microsoft.com/office/powerpoint/2010/main" val="39782030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
        <p:nvSpPr>
          <p:cNvPr id="8" name="TextBox 7"/>
          <p:cNvSpPr txBox="1"/>
          <p:nvPr/>
        </p:nvSpPr>
        <p:spPr>
          <a:xfrm>
            <a:off x="6346984" y="5396830"/>
            <a:ext cx="1616148" cy="261610"/>
          </a:xfrm>
          <a:prstGeom prst="rect">
            <a:avLst/>
          </a:prstGeom>
          <a:noFill/>
        </p:spPr>
        <p:txBody>
          <a:bodyPr wrap="none" rtlCol="0">
            <a:spAutoFit/>
          </a:bodyPr>
          <a:lstStyle/>
          <a:p>
            <a:r>
              <a:rPr lang="en-US" sz="1100" dirty="0" smtClean="0"/>
              <a:t>(</a:t>
            </a:r>
            <a:r>
              <a:rPr lang="en-US" sz="1100" dirty="0" err="1" smtClean="0"/>
              <a:t>Hornback</a:t>
            </a:r>
            <a:r>
              <a:rPr lang="en-US" sz="1100" dirty="0" smtClean="0"/>
              <a:t> et al., 2015)</a:t>
            </a:r>
            <a:endParaRPr lang="en-US" sz="11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8514" y="910545"/>
            <a:ext cx="4553335" cy="4486285"/>
          </a:xfrm>
          <a:prstGeom prst="rect">
            <a:avLst/>
          </a:prstGeom>
        </p:spPr>
      </p:pic>
      <p:sp>
        <p:nvSpPr>
          <p:cNvPr id="6" name="TextBox 5"/>
          <p:cNvSpPr txBox="1"/>
          <p:nvPr/>
        </p:nvSpPr>
        <p:spPr>
          <a:xfrm>
            <a:off x="259769" y="1134334"/>
            <a:ext cx="3833472" cy="584775"/>
          </a:xfrm>
          <a:prstGeom prst="rect">
            <a:avLst/>
          </a:prstGeom>
          <a:noFill/>
        </p:spPr>
        <p:txBody>
          <a:bodyPr wrap="square" rtlCol="0">
            <a:spAutoFit/>
          </a:bodyPr>
          <a:lstStyle/>
          <a:p>
            <a:r>
              <a:rPr lang="en-US" sz="1600" dirty="0" smtClean="0"/>
              <a:t>To induce an earthquake with fluid injection, we need the right ingredients:</a:t>
            </a:r>
            <a:endParaRPr lang="en-US" sz="1600" dirty="0"/>
          </a:p>
        </p:txBody>
      </p:sp>
      <p:sp>
        <p:nvSpPr>
          <p:cNvPr id="5" name="Rectangle 4"/>
          <p:cNvSpPr/>
          <p:nvPr/>
        </p:nvSpPr>
        <p:spPr>
          <a:xfrm>
            <a:off x="235702" y="2538276"/>
            <a:ext cx="3857539" cy="338554"/>
          </a:xfrm>
          <a:prstGeom prst="rect">
            <a:avLst/>
          </a:prstGeom>
        </p:spPr>
        <p:txBody>
          <a:bodyPr wrap="square">
            <a:spAutoFit/>
          </a:bodyPr>
          <a:lstStyle/>
          <a:p>
            <a:r>
              <a:rPr lang="en-US" sz="1600" dirty="0" smtClean="0"/>
              <a:t>-   Pre-existing faults</a:t>
            </a:r>
            <a:endParaRPr lang="en-US" sz="1600" dirty="0"/>
          </a:p>
        </p:txBody>
      </p:sp>
      <p:sp>
        <p:nvSpPr>
          <p:cNvPr id="9" name="Rectangle 8"/>
          <p:cNvSpPr/>
          <p:nvPr/>
        </p:nvSpPr>
        <p:spPr>
          <a:xfrm>
            <a:off x="235702" y="2130808"/>
            <a:ext cx="4572000" cy="338554"/>
          </a:xfrm>
          <a:prstGeom prst="rect">
            <a:avLst/>
          </a:prstGeom>
        </p:spPr>
        <p:txBody>
          <a:bodyPr>
            <a:spAutoFit/>
          </a:bodyPr>
          <a:lstStyle/>
          <a:p>
            <a:r>
              <a:rPr lang="en-US" sz="1600" dirty="0" smtClean="0"/>
              <a:t>-   Injected fluids: fracking and wastewater</a:t>
            </a:r>
            <a:endParaRPr lang="en-US" sz="1600" dirty="0"/>
          </a:p>
        </p:txBody>
      </p:sp>
      <p:sp>
        <p:nvSpPr>
          <p:cNvPr id="10" name="Rectangle 9"/>
          <p:cNvSpPr/>
          <p:nvPr/>
        </p:nvSpPr>
        <p:spPr>
          <a:xfrm>
            <a:off x="235702" y="2913248"/>
            <a:ext cx="4030270" cy="338554"/>
          </a:xfrm>
          <a:prstGeom prst="rect">
            <a:avLst/>
          </a:prstGeom>
        </p:spPr>
        <p:txBody>
          <a:bodyPr wrap="none">
            <a:spAutoFit/>
          </a:bodyPr>
          <a:lstStyle/>
          <a:p>
            <a:r>
              <a:rPr lang="en-US" sz="1600" dirty="0" smtClean="0"/>
              <a:t>-   Pathway </a:t>
            </a:r>
            <a:r>
              <a:rPr lang="en-US" sz="1600" dirty="0"/>
              <a:t>from injection location to faults</a:t>
            </a:r>
          </a:p>
        </p:txBody>
      </p:sp>
      <p:cxnSp>
        <p:nvCxnSpPr>
          <p:cNvPr id="14" name="Straight Arrow Connector 13"/>
          <p:cNvCxnSpPr/>
          <p:nvPr/>
        </p:nvCxnSpPr>
        <p:spPr>
          <a:xfrm flipH="1">
            <a:off x="3411674" y="5004019"/>
            <a:ext cx="97746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H="1">
            <a:off x="7741228" y="4365892"/>
            <a:ext cx="97746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4822687" y="1693260"/>
            <a:ext cx="0" cy="2490952"/>
            <a:chOff x="4490544" y="1650124"/>
            <a:chExt cx="0" cy="2490952"/>
          </a:xfrm>
        </p:grpSpPr>
        <p:cxnSp>
          <p:nvCxnSpPr>
            <p:cNvPr id="18" name="Straight Connector 17"/>
            <p:cNvCxnSpPr/>
            <p:nvPr/>
          </p:nvCxnSpPr>
          <p:spPr>
            <a:xfrm>
              <a:off x="4490544" y="1650124"/>
              <a:ext cx="0" cy="2490952"/>
            </a:xfrm>
            <a:prstGeom prst="line">
              <a:avLst/>
            </a:prstGeom>
            <a:ln w="38100">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490544" y="1736433"/>
              <a:ext cx="0" cy="914248"/>
            </a:xfrm>
            <a:prstGeom prst="line">
              <a:avLst/>
            </a:prstGeom>
            <a:ln w="38100">
              <a:solidFill>
                <a:schemeClr val="tx2">
                  <a:lumMod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6170640" y="1687492"/>
            <a:ext cx="0" cy="2107837"/>
            <a:chOff x="5838497" y="1644356"/>
            <a:chExt cx="0" cy="2107837"/>
          </a:xfrm>
        </p:grpSpPr>
        <p:cxnSp>
          <p:nvCxnSpPr>
            <p:cNvPr id="19" name="Straight Connector 18"/>
            <p:cNvCxnSpPr/>
            <p:nvPr/>
          </p:nvCxnSpPr>
          <p:spPr>
            <a:xfrm>
              <a:off x="5838497" y="1650124"/>
              <a:ext cx="0" cy="2102069"/>
            </a:xfrm>
            <a:prstGeom prst="line">
              <a:avLst/>
            </a:prstGeom>
            <a:ln w="38100">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838497" y="1644356"/>
              <a:ext cx="0" cy="885744"/>
            </a:xfrm>
            <a:prstGeom prst="line">
              <a:avLst/>
            </a:prstGeom>
            <a:ln w="38100">
              <a:solidFill>
                <a:schemeClr val="tx2">
                  <a:lumMod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5885284" y="5072681"/>
            <a:ext cx="15628" cy="824717"/>
          </a:xfrm>
          <a:prstGeom prst="line">
            <a:avLst/>
          </a:prstGeom>
          <a:ln w="1905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782983" y="2876830"/>
            <a:ext cx="568450" cy="596885"/>
          </a:xfrm>
          <a:prstGeom prst="line">
            <a:avLst/>
          </a:prstGeom>
          <a:ln w="28575">
            <a:solidFill>
              <a:schemeClr val="accent2">
                <a:lumMod val="40000"/>
                <a:lumOff val="6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6256206" y="4123172"/>
            <a:ext cx="480552" cy="707460"/>
          </a:xfrm>
          <a:prstGeom prst="line">
            <a:avLst/>
          </a:prstGeom>
          <a:ln w="1905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256240" y="4158014"/>
            <a:ext cx="548912" cy="466108"/>
          </a:xfrm>
          <a:prstGeom prst="line">
            <a:avLst/>
          </a:prstGeom>
          <a:ln w="1905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235702" y="3251802"/>
            <a:ext cx="3857539" cy="584775"/>
          </a:xfrm>
          <a:prstGeom prst="rect">
            <a:avLst/>
          </a:prstGeom>
        </p:spPr>
        <p:txBody>
          <a:bodyPr wrap="square">
            <a:spAutoFit/>
          </a:bodyPr>
          <a:lstStyle/>
          <a:p>
            <a:r>
              <a:rPr lang="en-US" sz="1600" dirty="0" smtClean="0"/>
              <a:t>-   Enough time and volume for pressure </a:t>
            </a:r>
          </a:p>
          <a:p>
            <a:r>
              <a:rPr lang="en-US" sz="1600" dirty="0" smtClean="0"/>
              <a:t>    to overcome fault strength</a:t>
            </a:r>
            <a:endParaRPr lang="en-US" sz="1600" dirty="0"/>
          </a:p>
        </p:txBody>
      </p:sp>
      <p:sp>
        <p:nvSpPr>
          <p:cNvPr id="47" name="Oval 46"/>
          <p:cNvSpPr/>
          <p:nvPr/>
        </p:nvSpPr>
        <p:spPr>
          <a:xfrm>
            <a:off x="5774379" y="4448057"/>
            <a:ext cx="352130" cy="352130"/>
          </a:xfrm>
          <a:prstGeom prst="ellipse">
            <a:avLst/>
          </a:prstGeom>
          <a:solidFill>
            <a:srgbClr val="FF00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flipH="1">
            <a:off x="5789216" y="3175272"/>
            <a:ext cx="250527" cy="610916"/>
          </a:xfrm>
          <a:prstGeom prst="line">
            <a:avLst/>
          </a:prstGeom>
          <a:ln w="28575">
            <a:solidFill>
              <a:schemeClr val="accent2">
                <a:lumMod val="40000"/>
                <a:lumOff val="6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888552" y="5619434"/>
            <a:ext cx="489626" cy="7565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632144" y="5837038"/>
            <a:ext cx="2377574" cy="369332"/>
          </a:xfrm>
          <a:prstGeom prst="rect">
            <a:avLst/>
          </a:prstGeom>
        </p:spPr>
        <p:txBody>
          <a:bodyPr wrap="none">
            <a:spAutoFit/>
          </a:bodyPr>
          <a:lstStyle/>
          <a:p>
            <a:r>
              <a:rPr lang="en-US" dirty="0"/>
              <a:t>u</a:t>
            </a:r>
            <a:r>
              <a:rPr lang="en-US" dirty="0" smtClean="0"/>
              <a:t>nfavorable condition</a:t>
            </a:r>
            <a:endParaRPr lang="en-US" dirty="0"/>
          </a:p>
        </p:txBody>
      </p:sp>
      <p:sp>
        <p:nvSpPr>
          <p:cNvPr id="31" name="Rectangle 30"/>
          <p:cNvSpPr/>
          <p:nvPr/>
        </p:nvSpPr>
        <p:spPr>
          <a:xfrm>
            <a:off x="527319" y="4476902"/>
            <a:ext cx="3358882" cy="1077218"/>
          </a:xfrm>
          <a:prstGeom prst="rect">
            <a:avLst/>
          </a:prstGeom>
          <a:solidFill>
            <a:schemeClr val="tx2">
              <a:lumMod val="50000"/>
            </a:schemeClr>
          </a:solidFill>
        </p:spPr>
        <p:txBody>
          <a:bodyPr wrap="square">
            <a:spAutoFit/>
          </a:bodyPr>
          <a:lstStyle/>
          <a:p>
            <a:r>
              <a:rPr lang="en-US" sz="1600" dirty="0" smtClean="0"/>
              <a:t>There are 10,000s of wastewater injection wells operating; very few (~20%) have been associated with seismicity; none in Kentucky</a:t>
            </a:r>
            <a:endParaRPr lang="en-US" sz="1600" dirty="0"/>
          </a:p>
        </p:txBody>
      </p:sp>
      <p:sp>
        <p:nvSpPr>
          <p:cNvPr id="29" name="TextBox 28"/>
          <p:cNvSpPr txBox="1"/>
          <p:nvPr/>
        </p:nvSpPr>
        <p:spPr>
          <a:xfrm>
            <a:off x="223520" y="162560"/>
            <a:ext cx="8747760" cy="307777"/>
          </a:xfrm>
          <a:prstGeom prst="rect">
            <a:avLst/>
          </a:prstGeom>
          <a:solidFill>
            <a:schemeClr val="tx1">
              <a:alpha val="15000"/>
            </a:schemeClr>
          </a:solidFill>
        </p:spPr>
        <p:txBody>
          <a:bodyPr wrap="square" rtlCol="0">
            <a:spAutoFit/>
          </a:bodyPr>
          <a:lstStyle/>
          <a:p>
            <a:r>
              <a:rPr lang="en-US" sz="1400" dirty="0" smtClean="0"/>
              <a:t>Background: Induced Seismicity</a:t>
            </a:r>
            <a:endParaRPr lang="en-US" sz="1400" dirty="0"/>
          </a:p>
        </p:txBody>
      </p:sp>
      <p:sp>
        <p:nvSpPr>
          <p:cNvPr id="4" name="Rectangle 3"/>
          <p:cNvSpPr/>
          <p:nvPr/>
        </p:nvSpPr>
        <p:spPr>
          <a:xfrm>
            <a:off x="241957" y="3815738"/>
            <a:ext cx="4043620" cy="338554"/>
          </a:xfrm>
          <a:prstGeom prst="rect">
            <a:avLst/>
          </a:prstGeom>
        </p:spPr>
        <p:txBody>
          <a:bodyPr wrap="square">
            <a:spAutoFit/>
          </a:bodyPr>
          <a:lstStyle/>
          <a:p>
            <a:r>
              <a:rPr lang="en-US" sz="1600" dirty="0" smtClean="0"/>
              <a:t>-</a:t>
            </a:r>
            <a:r>
              <a:rPr lang="en-US" sz="1600" dirty="0"/>
              <a:t> </a:t>
            </a:r>
            <a:r>
              <a:rPr lang="en-US" sz="1600" dirty="0" smtClean="0"/>
              <a:t>  Favorable tectonic </a:t>
            </a:r>
            <a:r>
              <a:rPr lang="en-US" sz="1600" dirty="0"/>
              <a:t>stress </a:t>
            </a:r>
            <a:r>
              <a:rPr lang="en-US" sz="1600" dirty="0" smtClean="0"/>
              <a:t>conditions</a:t>
            </a:r>
            <a:endParaRPr lang="en-US" sz="1600" dirty="0"/>
          </a:p>
        </p:txBody>
      </p:sp>
    </p:spTree>
    <p:extLst>
      <p:ext uri="{BB962C8B-B14F-4D97-AF65-F5344CB8AC3E}">
        <p14:creationId xmlns:p14="http://schemas.microsoft.com/office/powerpoint/2010/main" val="396990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46" grpId="0"/>
      <p:bldP spid="47" grpId="0" animBg="1"/>
      <p:bldP spid="13" grpId="0"/>
      <p:bldP spid="31"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24690" y="4498135"/>
            <a:ext cx="1967311" cy="276999"/>
          </a:xfrm>
          <a:prstGeom prst="rect">
            <a:avLst/>
          </a:prstGeom>
          <a:noFill/>
        </p:spPr>
        <p:txBody>
          <a:bodyPr wrap="square" rtlCol="0">
            <a:spAutoFit/>
          </a:bodyPr>
          <a:lstStyle/>
          <a:p>
            <a:pPr algn="ctr">
              <a:spcAft>
                <a:spcPts val="600"/>
              </a:spcAft>
            </a:pPr>
            <a:r>
              <a:rPr lang="en-US" sz="1200" dirty="0" smtClean="0"/>
              <a:t>Weingarten et al., 2015</a:t>
            </a:r>
            <a:endParaRPr lang="en-US" sz="1100" dirty="0" smtClean="0">
              <a:solidFill>
                <a:schemeClr val="accent3">
                  <a:lumMod val="20000"/>
                  <a:lumOff val="80000"/>
                </a:schemeClr>
              </a:solidFill>
            </a:endParaRPr>
          </a:p>
        </p:txBody>
      </p:sp>
      <p:grpSp>
        <p:nvGrpSpPr>
          <p:cNvPr id="8" name="Group 7"/>
          <p:cNvGrpSpPr/>
          <p:nvPr/>
        </p:nvGrpSpPr>
        <p:grpSpPr>
          <a:xfrm>
            <a:off x="5412829" y="1111822"/>
            <a:ext cx="3306638" cy="3296596"/>
            <a:chOff x="4783243" y="1180810"/>
            <a:chExt cx="3873161" cy="3922817"/>
          </a:xfrm>
        </p:grpSpPr>
        <p:pic>
          <p:nvPicPr>
            <p:cNvPr id="7" name="Picture 6"/>
            <p:cNvPicPr>
              <a:picLocks noChangeAspect="1"/>
            </p:cNvPicPr>
            <p:nvPr/>
          </p:nvPicPr>
          <p:blipFill>
            <a:blip r:embed="rId3"/>
            <a:stretch>
              <a:fillRect/>
            </a:stretch>
          </p:blipFill>
          <p:spPr>
            <a:xfrm>
              <a:off x="4783243" y="1180810"/>
              <a:ext cx="3873161" cy="3922817"/>
            </a:xfrm>
            <a:prstGeom prst="rect">
              <a:avLst/>
            </a:prstGeom>
          </p:spPr>
        </p:pic>
        <p:sp>
          <p:nvSpPr>
            <p:cNvPr id="4" name="Rectangle 3"/>
            <p:cNvSpPr/>
            <p:nvPr/>
          </p:nvSpPr>
          <p:spPr>
            <a:xfrm>
              <a:off x="5905037" y="3824989"/>
              <a:ext cx="1433018" cy="439490"/>
            </a:xfrm>
            <a:prstGeom prst="rect">
              <a:avLst/>
            </a:prstGeom>
            <a:ln>
              <a:solidFill>
                <a:schemeClr val="bg1"/>
              </a:solidFill>
            </a:ln>
          </p:spPr>
          <p:txBody>
            <a:bodyPr wrap="none">
              <a:spAutoFit/>
            </a:bodyPr>
            <a:lstStyle/>
            <a:p>
              <a:r>
                <a:rPr lang="en-US" dirty="0" smtClean="0">
                  <a:solidFill>
                    <a:schemeClr val="bg1"/>
                  </a:solidFill>
                </a:rPr>
                <a:t>10-25 / </a:t>
              </a:r>
              <a:r>
                <a:rPr lang="en-US" dirty="0" err="1" smtClean="0">
                  <a:solidFill>
                    <a:schemeClr val="bg1"/>
                  </a:solidFill>
                </a:rPr>
                <a:t>yr</a:t>
              </a:r>
              <a:r>
                <a:rPr lang="en-US" dirty="0" smtClean="0">
                  <a:solidFill>
                    <a:schemeClr val="bg1"/>
                  </a:solidFill>
                </a:rPr>
                <a:t> </a:t>
              </a:r>
              <a:endParaRPr lang="en-US" dirty="0">
                <a:solidFill>
                  <a:schemeClr val="bg1"/>
                </a:solidFill>
              </a:endParaRPr>
            </a:p>
          </p:txBody>
        </p:sp>
        <p:cxnSp>
          <p:nvCxnSpPr>
            <p:cNvPr id="9" name="Straight Arrow Connector 8"/>
            <p:cNvCxnSpPr/>
            <p:nvPr/>
          </p:nvCxnSpPr>
          <p:spPr>
            <a:xfrm flipH="1">
              <a:off x="6448425" y="4261366"/>
              <a:ext cx="173120" cy="405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4"/>
          <a:stretch>
            <a:fillRect/>
          </a:stretch>
        </p:blipFill>
        <p:spPr>
          <a:xfrm>
            <a:off x="421640" y="1111822"/>
            <a:ext cx="4759665" cy="4463010"/>
          </a:xfrm>
          <a:prstGeom prst="rect">
            <a:avLst/>
          </a:prstGeom>
        </p:spPr>
      </p:pic>
      <p:sp>
        <p:nvSpPr>
          <p:cNvPr id="11" name="Rectangle 10"/>
          <p:cNvSpPr/>
          <p:nvPr/>
        </p:nvSpPr>
        <p:spPr>
          <a:xfrm>
            <a:off x="560464" y="1235936"/>
            <a:ext cx="2527276" cy="1308050"/>
          </a:xfrm>
          <a:prstGeom prst="rect">
            <a:avLst/>
          </a:prstGeom>
          <a:solidFill>
            <a:srgbClr val="FFFFFF">
              <a:alpha val="80000"/>
            </a:srgbClr>
          </a:solidFill>
          <a:ln>
            <a:solidFill>
              <a:schemeClr val="accent1"/>
            </a:solidFill>
          </a:ln>
        </p:spPr>
        <p:txBody>
          <a:bodyPr wrap="square">
            <a:spAutoFit/>
          </a:bodyPr>
          <a:lstStyle/>
          <a:p>
            <a:pPr marL="171450" indent="-171450">
              <a:spcAft>
                <a:spcPts val="600"/>
              </a:spcAft>
              <a:buFontTx/>
              <a:buChar char="-"/>
              <a:defRPr/>
            </a:pPr>
            <a:r>
              <a:rPr lang="en-US" sz="1600" dirty="0">
                <a:solidFill>
                  <a:schemeClr val="bg1"/>
                </a:solidFill>
              </a:rPr>
              <a:t>~125k active wells</a:t>
            </a:r>
          </a:p>
          <a:p>
            <a:pPr marL="171450" indent="-171450">
              <a:spcAft>
                <a:spcPts val="600"/>
              </a:spcAft>
              <a:buFontTx/>
              <a:buChar char="-"/>
              <a:defRPr/>
            </a:pPr>
            <a:r>
              <a:rPr lang="en-US" sz="1600" dirty="0">
                <a:solidFill>
                  <a:schemeClr val="bg1"/>
                </a:solidFill>
              </a:rPr>
              <a:t>~15% SWD</a:t>
            </a:r>
          </a:p>
          <a:p>
            <a:pPr marL="171450" indent="-171450">
              <a:spcAft>
                <a:spcPts val="600"/>
              </a:spcAft>
              <a:buFontTx/>
              <a:buChar char="-"/>
              <a:defRPr/>
            </a:pPr>
            <a:r>
              <a:rPr lang="en-US" sz="1600" dirty="0">
                <a:solidFill>
                  <a:schemeClr val="bg1"/>
                </a:solidFill>
              </a:rPr>
              <a:t>~20% SWD associated</a:t>
            </a:r>
          </a:p>
          <a:p>
            <a:pPr marL="171450" indent="-171450">
              <a:spcAft>
                <a:spcPts val="600"/>
              </a:spcAft>
              <a:buFontTx/>
              <a:buChar char="-"/>
              <a:defRPr/>
            </a:pPr>
            <a:r>
              <a:rPr lang="en-US" sz="1600" dirty="0">
                <a:solidFill>
                  <a:schemeClr val="bg1"/>
                </a:solidFill>
              </a:rPr>
              <a:t>~13% EOR associated</a:t>
            </a:r>
          </a:p>
        </p:txBody>
      </p:sp>
      <p:grpSp>
        <p:nvGrpSpPr>
          <p:cNvPr id="13" name="Group 12"/>
          <p:cNvGrpSpPr/>
          <p:nvPr/>
        </p:nvGrpSpPr>
        <p:grpSpPr>
          <a:xfrm>
            <a:off x="3571243" y="2624113"/>
            <a:ext cx="353238" cy="520781"/>
            <a:chOff x="3571243" y="2592940"/>
            <a:chExt cx="353238" cy="520781"/>
          </a:xfrm>
        </p:grpSpPr>
        <p:sp>
          <p:nvSpPr>
            <p:cNvPr id="10" name="Oval 9"/>
            <p:cNvSpPr/>
            <p:nvPr/>
          </p:nvSpPr>
          <p:spPr>
            <a:xfrm rot="19939267">
              <a:off x="3631065" y="2892801"/>
              <a:ext cx="293416" cy="220920"/>
            </a:xfrm>
            <a:prstGeom prst="ellipse">
              <a:avLst/>
            </a:prstGeom>
            <a:solidFill>
              <a:srgbClr val="E30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71243" y="2592940"/>
              <a:ext cx="312906"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grpSp>
      <p:sp>
        <p:nvSpPr>
          <p:cNvPr id="15" name="TextBox 14"/>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a:t>Background: Class II Injection Wells</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Tree>
    <p:extLst>
      <p:ext uri="{BB962C8B-B14F-4D97-AF65-F5344CB8AC3E}">
        <p14:creationId xmlns:p14="http://schemas.microsoft.com/office/powerpoint/2010/main" val="364475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3015" y="5443991"/>
            <a:ext cx="4638519" cy="507831"/>
          </a:xfrm>
          <a:prstGeom prst="rect">
            <a:avLst/>
          </a:prstGeom>
        </p:spPr>
        <p:txBody>
          <a:bodyPr wrap="square">
            <a:spAutoFit/>
          </a:bodyPr>
          <a:lstStyle/>
          <a:p>
            <a:r>
              <a:rPr lang="en-US" sz="900" dirty="0"/>
              <a:t>http://www.courier-journal.com/story/watchdog-earth/2015/04/25/usgs-more-convinced-oil-and-gas-drilling-produces-earthquakes-as-kentucky-makes-fracking-move/26355365/</a:t>
            </a:r>
          </a:p>
        </p:txBody>
      </p:sp>
      <p:pic>
        <p:nvPicPr>
          <p:cNvPr id="2" name="Picture 1"/>
          <p:cNvPicPr>
            <a:picLocks noChangeAspect="1"/>
          </p:cNvPicPr>
          <p:nvPr/>
        </p:nvPicPr>
        <p:blipFill>
          <a:blip r:embed="rId2"/>
          <a:stretch>
            <a:fillRect/>
          </a:stretch>
        </p:blipFill>
        <p:spPr>
          <a:xfrm>
            <a:off x="223520" y="661218"/>
            <a:ext cx="7605558" cy="4723086"/>
          </a:xfrm>
          <a:prstGeom prst="rect">
            <a:avLst/>
          </a:prstGeom>
        </p:spPr>
      </p:pic>
      <p:pic>
        <p:nvPicPr>
          <p:cNvPr id="8" name="Picture 7"/>
          <p:cNvPicPr>
            <a:picLocks noChangeAspect="1"/>
          </p:cNvPicPr>
          <p:nvPr/>
        </p:nvPicPr>
        <p:blipFill>
          <a:blip r:embed="rId3"/>
          <a:stretch>
            <a:fillRect/>
          </a:stretch>
        </p:blipFill>
        <p:spPr>
          <a:xfrm>
            <a:off x="4841534" y="2300741"/>
            <a:ext cx="3885977" cy="3643776"/>
          </a:xfrm>
          <a:prstGeom prst="rect">
            <a:avLst/>
          </a:prstGeom>
          <a:ln>
            <a:solidFill>
              <a:schemeClr val="bg1"/>
            </a:solidFill>
          </a:ln>
        </p:spPr>
      </p:pic>
      <p:grpSp>
        <p:nvGrpSpPr>
          <p:cNvPr id="10" name="Group 9"/>
          <p:cNvGrpSpPr/>
          <p:nvPr/>
        </p:nvGrpSpPr>
        <p:grpSpPr>
          <a:xfrm>
            <a:off x="7420813" y="3417182"/>
            <a:ext cx="353238" cy="520781"/>
            <a:chOff x="3571243" y="2592940"/>
            <a:chExt cx="353238" cy="520781"/>
          </a:xfrm>
        </p:grpSpPr>
        <p:sp>
          <p:nvSpPr>
            <p:cNvPr id="11" name="Oval 10"/>
            <p:cNvSpPr/>
            <p:nvPr/>
          </p:nvSpPr>
          <p:spPr>
            <a:xfrm rot="19939267">
              <a:off x="3631065" y="2892801"/>
              <a:ext cx="293416" cy="220920"/>
            </a:xfrm>
            <a:prstGeom prst="ellipse">
              <a:avLst/>
            </a:prstGeom>
            <a:solidFill>
              <a:srgbClr val="E30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71243" y="2592940"/>
              <a:ext cx="312906"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grpSp>
      <p:sp>
        <p:nvSpPr>
          <p:cNvPr id="13" name="TextBox 12"/>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smtClean="0"/>
              <a:t>Background and Motivation</a:t>
            </a:r>
            <a:endParaRPr lang="en-US" sz="1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Tree>
    <p:extLst>
      <p:ext uri="{BB962C8B-B14F-4D97-AF65-F5344CB8AC3E}">
        <p14:creationId xmlns:p14="http://schemas.microsoft.com/office/powerpoint/2010/main" val="727859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96237" y="446280"/>
            <a:ext cx="6482888" cy="6409646"/>
            <a:chOff x="1819005" y="352425"/>
            <a:chExt cx="6813468" cy="647700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005" y="352425"/>
              <a:ext cx="6813468" cy="6477000"/>
            </a:xfrm>
            <a:prstGeom prst="rect">
              <a:avLst/>
            </a:prstGeom>
            <a:ln>
              <a:solidFill>
                <a:schemeClr val="accent1">
                  <a:shade val="50000"/>
                </a:schemeClr>
              </a:solidFill>
            </a:ln>
          </p:spPr>
        </p:pic>
        <p:sp>
          <p:nvSpPr>
            <p:cNvPr id="9" name="Rectangle 8"/>
            <p:cNvSpPr/>
            <p:nvPr/>
          </p:nvSpPr>
          <p:spPr>
            <a:xfrm>
              <a:off x="6324600" y="1219200"/>
              <a:ext cx="2209800" cy="1828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296237" y="444206"/>
            <a:ext cx="6482889" cy="6411720"/>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3560" y="704850"/>
            <a:ext cx="7701280" cy="2339102"/>
          </a:xfrm>
          <a:prstGeom prst="rect">
            <a:avLst/>
          </a:prstGeom>
        </p:spPr>
        <p:txBody>
          <a:bodyPr wrap="square">
            <a:spAutoFit/>
          </a:bodyPr>
          <a:lstStyle/>
          <a:p>
            <a:r>
              <a:rPr lang="en-US" sz="1600" dirty="0" smtClean="0"/>
              <a:t>- KGS has begun a collaborative monitoring project to study this issue</a:t>
            </a:r>
          </a:p>
          <a:p>
            <a:endParaRPr lang="en-US" sz="1600" dirty="0" smtClean="0"/>
          </a:p>
          <a:p>
            <a:r>
              <a:rPr lang="en-US" dirty="0" smtClean="0"/>
              <a:t> Purpose</a:t>
            </a:r>
            <a:r>
              <a:rPr lang="en-US" sz="1600" dirty="0" smtClean="0"/>
              <a:t>:	</a:t>
            </a:r>
            <a:r>
              <a:rPr lang="en-US" sz="1600" u="sng" dirty="0"/>
              <a:t>c</a:t>
            </a:r>
            <a:r>
              <a:rPr lang="en-US" sz="1600" u="sng" dirty="0" smtClean="0"/>
              <a:t>ollect new data</a:t>
            </a:r>
          </a:p>
          <a:p>
            <a:pPr marL="285750" indent="-285750">
              <a:buFontTx/>
              <a:buChar char="-"/>
            </a:pPr>
            <a:endParaRPr lang="en-US" sz="1600" dirty="0"/>
          </a:p>
          <a:p>
            <a:pPr lvl="1">
              <a:buFont typeface="Arial" panose="020B0604020202020204" pitchFamily="34" charset="0"/>
              <a:buChar char="•"/>
            </a:pPr>
            <a:r>
              <a:rPr lang="en-US" sz="1600" dirty="0" smtClean="0"/>
              <a:t> Establish </a:t>
            </a:r>
            <a:r>
              <a:rPr lang="en-US" sz="1600" dirty="0"/>
              <a:t>background levels of </a:t>
            </a:r>
            <a:r>
              <a:rPr lang="en-US" sz="1600" dirty="0" smtClean="0"/>
              <a:t>natural earthquakes </a:t>
            </a:r>
            <a:endParaRPr lang="en-US" sz="1600" dirty="0"/>
          </a:p>
          <a:p>
            <a:pPr>
              <a:buFont typeface="Arial" panose="020B0604020202020204" pitchFamily="34" charset="0"/>
              <a:buChar char="•"/>
            </a:pPr>
            <a:endParaRPr lang="en-US" sz="1600" dirty="0"/>
          </a:p>
          <a:p>
            <a:pPr lvl="1">
              <a:buFont typeface="Arial" panose="020B0604020202020204" pitchFamily="34" charset="0"/>
              <a:buChar char="•"/>
            </a:pPr>
            <a:r>
              <a:rPr lang="en-US" sz="1600" dirty="0" smtClean="0"/>
              <a:t> Determine if low-level </a:t>
            </a:r>
            <a:r>
              <a:rPr lang="en-US" sz="1600" dirty="0" smtClean="0"/>
              <a:t>induced seismicity </a:t>
            </a:r>
            <a:r>
              <a:rPr lang="en-US" sz="1600" dirty="0" smtClean="0"/>
              <a:t>is </a:t>
            </a:r>
            <a:r>
              <a:rPr lang="en-US" sz="1600" dirty="0" smtClean="0"/>
              <a:t>occurring</a:t>
            </a:r>
            <a:endParaRPr lang="en-US" sz="1600" dirty="0"/>
          </a:p>
          <a:p>
            <a:endParaRPr lang="en-US" sz="1600" dirty="0"/>
          </a:p>
          <a:p>
            <a:pPr lvl="1">
              <a:buFont typeface="Arial" panose="020B0604020202020204" pitchFamily="34" charset="0"/>
              <a:buChar char="•"/>
            </a:pPr>
            <a:r>
              <a:rPr lang="en-US" sz="1600" dirty="0" smtClean="0"/>
              <a:t> Discriminate </a:t>
            </a:r>
            <a:r>
              <a:rPr lang="en-US" sz="1600" dirty="0"/>
              <a:t>between natural and manmade seismic events</a:t>
            </a:r>
            <a:r>
              <a:rPr lang="en-US" sz="1600" dirty="0" smtClean="0"/>
              <a:t>.</a:t>
            </a:r>
          </a:p>
        </p:txBody>
      </p:sp>
      <p:sp>
        <p:nvSpPr>
          <p:cNvPr id="10" name="Rectangle 9"/>
          <p:cNvSpPr/>
          <p:nvPr/>
        </p:nvSpPr>
        <p:spPr>
          <a:xfrm>
            <a:off x="543560" y="3404643"/>
            <a:ext cx="7701280" cy="1985159"/>
          </a:xfrm>
          <a:prstGeom prst="rect">
            <a:avLst/>
          </a:prstGeom>
        </p:spPr>
        <p:txBody>
          <a:bodyPr wrap="square">
            <a:spAutoFit/>
          </a:bodyPr>
          <a:lstStyle/>
          <a:p>
            <a:pPr marL="0" lvl="1">
              <a:lnSpc>
                <a:spcPct val="150000"/>
              </a:lnSpc>
            </a:pPr>
            <a:r>
              <a:rPr lang="en-US" dirty="0"/>
              <a:t>Project </a:t>
            </a:r>
            <a:r>
              <a:rPr lang="en-US" dirty="0" smtClean="0"/>
              <a:t>Partnerships:</a:t>
            </a:r>
          </a:p>
          <a:p>
            <a:endParaRPr lang="en-US" sz="1600" dirty="0" smtClean="0"/>
          </a:p>
          <a:p>
            <a:pPr lvl="1">
              <a:buFont typeface="Arial" panose="020B0604020202020204" pitchFamily="34" charset="0"/>
              <a:buChar char="•"/>
            </a:pPr>
            <a:r>
              <a:rPr lang="en-US" sz="1600" dirty="0" smtClean="0"/>
              <a:t> </a:t>
            </a:r>
            <a:r>
              <a:rPr lang="en-US" sz="1600" u="sng" dirty="0"/>
              <a:t>Cimarex Energy </a:t>
            </a:r>
            <a:r>
              <a:rPr lang="en-US" sz="1600" dirty="0"/>
              <a:t>– Instrumentation loan, Research </a:t>
            </a:r>
            <a:endParaRPr lang="en-US" sz="1600" dirty="0" smtClean="0"/>
          </a:p>
          <a:p>
            <a:pPr>
              <a:buFont typeface="Arial" panose="020B0604020202020204" pitchFamily="34" charset="0"/>
              <a:buChar char="•"/>
            </a:pPr>
            <a:endParaRPr lang="en-US" sz="1600" dirty="0" smtClean="0"/>
          </a:p>
          <a:p>
            <a:pPr lvl="1">
              <a:buFont typeface="Arial" panose="020B0604020202020204" pitchFamily="34" charset="0"/>
              <a:buChar char="•"/>
            </a:pPr>
            <a:r>
              <a:rPr lang="en-US" sz="1600" dirty="0" smtClean="0"/>
              <a:t> </a:t>
            </a:r>
            <a:r>
              <a:rPr lang="en-US" sz="1600" u="sng" dirty="0"/>
              <a:t>UK Earth and </a:t>
            </a:r>
            <a:r>
              <a:rPr lang="en-US" sz="1600" u="sng" dirty="0" err="1"/>
              <a:t>Env</a:t>
            </a:r>
            <a:r>
              <a:rPr lang="en-US" sz="1600" u="sng" dirty="0"/>
              <a:t>. Sciences Dept.</a:t>
            </a:r>
            <a:r>
              <a:rPr lang="en-US" sz="1600" dirty="0"/>
              <a:t> – Graduate Student RA, </a:t>
            </a:r>
            <a:r>
              <a:rPr lang="en-US" sz="1600" dirty="0" smtClean="0"/>
              <a:t>Instrumentation</a:t>
            </a:r>
          </a:p>
          <a:p>
            <a:endParaRPr lang="en-US" sz="1600" dirty="0" smtClean="0"/>
          </a:p>
          <a:p>
            <a:pPr lvl="1">
              <a:buFont typeface="Arial" panose="020B0604020202020204" pitchFamily="34" charset="0"/>
              <a:buChar char="•"/>
            </a:pPr>
            <a:r>
              <a:rPr lang="en-US" sz="1600" dirty="0" smtClean="0"/>
              <a:t> </a:t>
            </a:r>
            <a:r>
              <a:rPr lang="en-US" sz="1600" u="sng" dirty="0" err="1"/>
              <a:t>Nanometrics</a:t>
            </a:r>
            <a:r>
              <a:rPr lang="en-US" sz="1600" u="sng" dirty="0"/>
              <a:t>, Inc.</a:t>
            </a:r>
            <a:r>
              <a:rPr lang="en-US" sz="1600" dirty="0"/>
              <a:t> – Instrumentation purchase, </a:t>
            </a:r>
            <a:r>
              <a:rPr lang="en-US" sz="1600" dirty="0" smtClean="0"/>
              <a:t>Tech. support, Research</a:t>
            </a:r>
          </a:p>
        </p:txBody>
      </p:sp>
      <p:sp>
        <p:nvSpPr>
          <p:cNvPr id="11" name="TextBox 10"/>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a:t>Monitoring Microseismicity in Eastern </a:t>
            </a:r>
            <a:r>
              <a:rPr lang="en-US" sz="1400" dirty="0" smtClean="0"/>
              <a:t>Kentucky</a:t>
            </a:r>
            <a:endParaRPr lang="en-US" sz="1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Tree>
    <p:extLst>
      <p:ext uri="{BB962C8B-B14F-4D97-AF65-F5344CB8AC3E}">
        <p14:creationId xmlns:p14="http://schemas.microsoft.com/office/powerpoint/2010/main" val="286857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702" y="914608"/>
            <a:ext cx="7314595" cy="5028784"/>
          </a:xfrm>
          <a:prstGeom prst="rect">
            <a:avLst/>
          </a:prstGeom>
        </p:spPr>
      </p:pic>
      <p:sp>
        <p:nvSpPr>
          <p:cNvPr id="5" name="TextBox 4"/>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a:t>Monitoring Microseismicity in Eastern </a:t>
            </a:r>
            <a:r>
              <a:rPr lang="en-US" sz="1400" dirty="0" smtClean="0"/>
              <a:t>Kentucky</a:t>
            </a:r>
            <a:endParaRPr lang="en-US" sz="1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Tree>
    <p:extLst>
      <p:ext uri="{BB962C8B-B14F-4D97-AF65-F5344CB8AC3E}">
        <p14:creationId xmlns:p14="http://schemas.microsoft.com/office/powerpoint/2010/main" val="3440534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702" y="914608"/>
            <a:ext cx="7314595" cy="5028784"/>
          </a:xfrm>
          <a:prstGeom prst="rect">
            <a:avLst/>
          </a:prstGeom>
        </p:spPr>
      </p:pic>
      <p:sp>
        <p:nvSpPr>
          <p:cNvPr id="5" name="TextBox 4"/>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a:t>Monitoring Microseismicity in Eastern </a:t>
            </a:r>
            <a:r>
              <a:rPr lang="en-US" sz="1400" dirty="0" smtClean="0"/>
              <a:t>Kentucky</a:t>
            </a:r>
            <a:endParaRPr lang="en-US" sz="1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Tree>
    <p:extLst>
      <p:ext uri="{BB962C8B-B14F-4D97-AF65-F5344CB8AC3E}">
        <p14:creationId xmlns:p14="http://schemas.microsoft.com/office/powerpoint/2010/main" val="3821547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14702" y="914608"/>
            <a:ext cx="7314595" cy="5028784"/>
            <a:chOff x="914702" y="914608"/>
            <a:chExt cx="7314595" cy="5028784"/>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702" y="914608"/>
              <a:ext cx="7314595" cy="5028784"/>
            </a:xfrm>
            <a:prstGeom prst="rect">
              <a:avLst/>
            </a:prstGeom>
          </p:spPr>
        </p:pic>
        <p:sp>
          <p:nvSpPr>
            <p:cNvPr id="5" name="5-Point Star 4"/>
            <p:cNvSpPr/>
            <p:nvPr/>
          </p:nvSpPr>
          <p:spPr>
            <a:xfrm>
              <a:off x="5324338" y="2456783"/>
              <a:ext cx="182880" cy="182880"/>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5387418" y="2973611"/>
              <a:ext cx="182880" cy="182880"/>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813090" y="2662394"/>
              <a:ext cx="182880" cy="182880"/>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5-Point Star 11"/>
          <p:cNvSpPr/>
          <p:nvPr/>
        </p:nvSpPr>
        <p:spPr>
          <a:xfrm>
            <a:off x="5458119" y="2063383"/>
            <a:ext cx="182880" cy="182880"/>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5907705" y="2583654"/>
            <a:ext cx="182880" cy="182880"/>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7605" y="46163"/>
            <a:ext cx="9096393" cy="307777"/>
          </a:xfrm>
          <a:prstGeom prst="rect">
            <a:avLst/>
          </a:prstGeom>
          <a:solidFill>
            <a:schemeClr val="tx1">
              <a:alpha val="15000"/>
            </a:schemeClr>
          </a:solidFill>
        </p:spPr>
        <p:txBody>
          <a:bodyPr wrap="square" rtlCol="0">
            <a:spAutoFit/>
          </a:bodyPr>
          <a:lstStyle/>
          <a:p>
            <a:r>
              <a:rPr lang="en-US" sz="1400" dirty="0"/>
              <a:t>Monitoring Microseismicity in Eastern </a:t>
            </a:r>
            <a:r>
              <a:rPr lang="en-US" sz="1400" dirty="0" smtClean="0"/>
              <a:t>Kentucky</a:t>
            </a:r>
            <a:endParaRPr lang="en-US" sz="1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9706" y="1"/>
            <a:ext cx="1134293" cy="704849"/>
          </a:xfrm>
          <a:prstGeom prst="rect">
            <a:avLst/>
          </a:prstGeom>
        </p:spPr>
      </p:pic>
    </p:spTree>
    <p:extLst>
      <p:ext uri="{BB962C8B-B14F-4D97-AF65-F5344CB8AC3E}">
        <p14:creationId xmlns:p14="http://schemas.microsoft.com/office/powerpoint/2010/main" val="247850952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ues_SC">
  <a:themeElements>
    <a:clrScheme name="Custom 2">
      <a:dk1>
        <a:sysClr val="windowText" lastClr="000000"/>
      </a:dk1>
      <a:lt1>
        <a:sysClr val="window" lastClr="FFFFFF"/>
      </a:lt1>
      <a:dk2>
        <a:srgbClr val="242852"/>
      </a:dk2>
      <a:lt2>
        <a:srgbClr val="ACCBF9"/>
      </a:lt2>
      <a:accent1>
        <a:srgbClr val="242852"/>
      </a:accent1>
      <a:accent2>
        <a:srgbClr val="629DD1"/>
      </a:accent2>
      <a:accent3>
        <a:srgbClr val="297FD5"/>
      </a:accent3>
      <a:accent4>
        <a:srgbClr val="7F8FA9"/>
      </a:accent4>
      <a:accent5>
        <a:srgbClr val="5AA2AE"/>
      </a:accent5>
      <a:accent6>
        <a:srgbClr val="9D90A0"/>
      </a:accent6>
      <a:hlink>
        <a:srgbClr val="498DF1"/>
      </a:hlink>
      <a:folHlink>
        <a:srgbClr val="3EBBF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Blues_SC" id="{1A8348F2-56CC-420D-A25B-44C705FBFE44}" vid="{F40879C6-A194-485D-9CF6-1F6065B5EF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Blues_SC</Template>
  <TotalTime>52716</TotalTime>
  <Words>1765</Words>
  <Application>Microsoft Office PowerPoint</Application>
  <PresentationFormat>On-screen Show (4:3)</PresentationFormat>
  <Paragraphs>317</Paragraphs>
  <Slides>34</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Adobe Devanagari</vt:lpstr>
      <vt:lpstr>Arial</vt:lpstr>
      <vt:lpstr>Calibri</vt:lpstr>
      <vt:lpstr>Courier New</vt:lpstr>
      <vt:lpstr>Times New Roman</vt:lpstr>
      <vt:lpstr>Wingdings 3</vt:lpstr>
      <vt:lpstr>Blues_SC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Mw 4.2 Perry County Earthquake of 10 November 2012:  Evidence of the Eastern Tennessee Seismic Zone in Southeastern Kentucky</dc:title>
  <dc:creator>Carpenter, Seth</dc:creator>
  <cp:lastModifiedBy>Ellis, Michael D</cp:lastModifiedBy>
  <cp:revision>387</cp:revision>
  <cp:lastPrinted>2016-04-08T13:18:36Z</cp:lastPrinted>
  <dcterms:created xsi:type="dcterms:W3CDTF">2015-03-03T18:24:11Z</dcterms:created>
  <dcterms:modified xsi:type="dcterms:W3CDTF">2016-05-13T11:48:46Z</dcterms:modified>
</cp:coreProperties>
</file>