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0" r:id="rId6"/>
    <p:sldId id="273" r:id="rId7"/>
    <p:sldId id="274" r:id="rId8"/>
    <p:sldId id="275" r:id="rId9"/>
    <p:sldId id="264" r:id="rId10"/>
    <p:sldId id="269" r:id="rId11"/>
    <p:sldId id="272" r:id="rId12"/>
    <p:sldId id="267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6E6E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6" autoAdjust="0"/>
    <p:restoredTop sz="94737" autoAdjust="0"/>
  </p:normalViewPr>
  <p:slideViewPr>
    <p:cSldViewPr snapToGrid="0">
      <p:cViewPr varScale="1">
        <p:scale>
          <a:sx n="70" d="100"/>
          <a:sy n="70" d="100"/>
        </p:scale>
        <p:origin x="120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52EA-24FD-4C7B-8164-987271F1EB25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52D3-E9A7-47B5-8FBC-E6F7AFDB2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52EA-24FD-4C7B-8164-987271F1EB25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52D3-E9A7-47B5-8FBC-E6F7AFDB2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7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52EA-24FD-4C7B-8164-987271F1EB25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52D3-E9A7-47B5-8FBC-E6F7AFDB2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8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4E1E-6279-4704-8500-39F045867A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99596-8536-47A7-BED7-5CE51D7E4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226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4E1E-6279-4704-8500-39F045867A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99596-8536-47A7-BED7-5CE51D7E4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577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4E1E-6279-4704-8500-39F045867A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99596-8536-47A7-BED7-5CE51D7E4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698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4E1E-6279-4704-8500-39F045867A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99596-8536-47A7-BED7-5CE51D7E4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879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4E1E-6279-4704-8500-39F045867A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99596-8536-47A7-BED7-5CE51D7E4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083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4E1E-6279-4704-8500-39F045867A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99596-8536-47A7-BED7-5CE51D7E4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39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4E1E-6279-4704-8500-39F045867A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99596-8536-47A7-BED7-5CE51D7E4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685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4E1E-6279-4704-8500-39F045867A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99596-8536-47A7-BED7-5CE51D7E4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090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52EA-24FD-4C7B-8164-987271F1EB25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52D3-E9A7-47B5-8FBC-E6F7AFDB2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8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4E1E-6279-4704-8500-39F045867A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99596-8536-47A7-BED7-5CE51D7E4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75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4E1E-6279-4704-8500-39F045867A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99596-8536-47A7-BED7-5CE51D7E4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253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4E1E-6279-4704-8500-39F045867A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99596-8536-47A7-BED7-5CE51D7E4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52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52EA-24FD-4C7B-8164-987271F1EB25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52D3-E9A7-47B5-8FBC-E6F7AFDB2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52EA-24FD-4C7B-8164-987271F1EB25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52D3-E9A7-47B5-8FBC-E6F7AFDB2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52EA-24FD-4C7B-8164-987271F1EB25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52D3-E9A7-47B5-8FBC-E6F7AFDB2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52EA-24FD-4C7B-8164-987271F1EB25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52D3-E9A7-47B5-8FBC-E6F7AFDB2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52EA-24FD-4C7B-8164-987271F1EB25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52D3-E9A7-47B5-8FBC-E6F7AFDB2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52EA-24FD-4C7B-8164-987271F1EB25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52D3-E9A7-47B5-8FBC-E6F7AFDB2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5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52EA-24FD-4C7B-8164-987271F1EB25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52D3-E9A7-47B5-8FBC-E6F7AFDB2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152EA-24FD-4C7B-8164-987271F1EB25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752D3-E9A7-47B5-8FBC-E6F7AFDB2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6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E4E1E-6279-4704-8500-39F045867A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99596-8536-47A7-BED7-5CE51D7E4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39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700727" y="14573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Kentucky’s Greatest Undeveloped Energy Resource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b="1" dirty="0" smtClean="0"/>
              <a:t>Kentucky’s </a:t>
            </a:r>
            <a:r>
              <a:rPr lang="en-US" b="1" dirty="0"/>
              <a:t>G</a:t>
            </a:r>
            <a:r>
              <a:rPr lang="en-US" b="1" dirty="0" smtClean="0"/>
              <a:t>reatest </a:t>
            </a:r>
            <a:r>
              <a:rPr lang="en-US" b="1" dirty="0"/>
              <a:t>U</a:t>
            </a:r>
            <a:r>
              <a:rPr lang="en-US" b="1" dirty="0" smtClean="0"/>
              <a:t>ndeveloped </a:t>
            </a:r>
            <a:r>
              <a:rPr lang="en-US" b="1" dirty="0"/>
              <a:t>E</a:t>
            </a:r>
            <a:r>
              <a:rPr lang="en-US" b="1" dirty="0" smtClean="0"/>
              <a:t>nergy </a:t>
            </a:r>
            <a:r>
              <a:rPr lang="en-US" b="1" dirty="0"/>
              <a:t>R</a:t>
            </a:r>
            <a:r>
              <a:rPr lang="en-US" b="1" dirty="0" smtClean="0"/>
              <a:t>esource</a:t>
            </a:r>
            <a:endParaRPr lang="en-US" b="1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385878" y="3895718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</a:rPr>
              <a:t>J. Richard Bowersox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Kentucky Geological Survey Annual Seminar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May 13, 2016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43000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J. Richard Bowersox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Kentucky Geological Survey Annual Seminar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May 13, 2016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8003" y="5914555"/>
            <a:ext cx="2159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Federal Asphalt Company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Mine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Grayson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County</a:t>
            </a:r>
          </a:p>
          <a:p>
            <a:pPr algn="r"/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(Municipal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1903)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2" y="6305346"/>
            <a:ext cx="1143000" cy="3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3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4" y="300178"/>
            <a:ext cx="8013192" cy="5056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330" y="5447454"/>
            <a:ext cx="8120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Interpretation of core analysis </a:t>
            </a:r>
            <a:r>
              <a:rPr lang="en-US" b="1" dirty="0" smtClean="0"/>
              <a:t>from </a:t>
            </a:r>
            <a:r>
              <a:rPr lang="en-US" b="1" dirty="0" smtClean="0"/>
              <a:t>the Westken 18 Vincent well showing the effects of microbial degradation of the oil and </a:t>
            </a:r>
            <a:r>
              <a:rPr lang="en-US" b="1" dirty="0" smtClean="0"/>
              <a:t>reservoir undersaturation.  </a:t>
            </a:r>
            <a:r>
              <a:rPr lang="en-US" b="1" dirty="0" smtClean="0"/>
              <a:t>Only about 40% of the </a:t>
            </a:r>
            <a:r>
              <a:rPr lang="en-US" b="1" dirty="0" smtClean="0"/>
              <a:t>total oil </a:t>
            </a:r>
            <a:r>
              <a:rPr lang="en-US" b="1" dirty="0" smtClean="0"/>
              <a:t>in place is mobile and </a:t>
            </a:r>
            <a:r>
              <a:rPr lang="en-US" b="1" dirty="0" smtClean="0"/>
              <a:t>potentially producible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2" y="6305346"/>
            <a:ext cx="1143000" cy="3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Western</a:t>
            </a:r>
            <a:r>
              <a:rPr lang="en-US" sz="3600" dirty="0" smtClean="0"/>
              <a:t> Kentucky Tar Sands Resources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94" y="1418232"/>
            <a:ext cx="8393374" cy="491433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Estimated Oil in Place is 3.36 Billion Barrels</a:t>
            </a:r>
          </a:p>
          <a:p>
            <a:pPr lvl="1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Caseyville Formation: 117,200 acres, 740 MMBO</a:t>
            </a:r>
          </a:p>
          <a:p>
            <a:pPr lvl="2"/>
            <a:r>
              <a:rPr lang="en-US" dirty="0" smtClean="0"/>
              <a:t>Contingent: 111,000 acres, 700 MMBO = 6,300 BO/acre</a:t>
            </a:r>
          </a:p>
          <a:p>
            <a:pPr lvl="2"/>
            <a:r>
              <a:rPr lang="en-US" dirty="0" smtClean="0"/>
              <a:t>Prospective: 6,200 acres, 40 MMBO</a:t>
            </a:r>
          </a:p>
          <a:p>
            <a:pPr lvl="1"/>
            <a:r>
              <a:rPr lang="en-US" b="1" dirty="0" smtClean="0">
                <a:solidFill>
                  <a:srgbClr val="92D050"/>
                </a:solidFill>
              </a:rPr>
              <a:t>Hardinsburg Sandstone : 125,500 acres, 357 MMBO</a:t>
            </a:r>
          </a:p>
          <a:p>
            <a:pPr lvl="2"/>
            <a:r>
              <a:rPr lang="en-US" dirty="0"/>
              <a:t>Contingent : </a:t>
            </a:r>
            <a:r>
              <a:rPr lang="en-US" dirty="0" smtClean="0"/>
              <a:t>121,100 </a:t>
            </a:r>
            <a:r>
              <a:rPr lang="en-US" dirty="0"/>
              <a:t>acres, </a:t>
            </a:r>
            <a:r>
              <a:rPr lang="en-US" dirty="0" smtClean="0"/>
              <a:t>345 MMBO = 2,850 BO/acre</a:t>
            </a:r>
            <a:endParaRPr lang="en-US" dirty="0"/>
          </a:p>
          <a:p>
            <a:pPr lvl="2"/>
            <a:r>
              <a:rPr lang="en-US" dirty="0"/>
              <a:t>Prospective : </a:t>
            </a:r>
            <a:r>
              <a:rPr lang="en-US" dirty="0" smtClean="0"/>
              <a:t>4,400 </a:t>
            </a:r>
            <a:r>
              <a:rPr lang="en-US" dirty="0"/>
              <a:t>acres, </a:t>
            </a:r>
            <a:r>
              <a:rPr lang="en-US" dirty="0" smtClean="0"/>
              <a:t>12 MMBO</a:t>
            </a:r>
            <a:endParaRPr lang="en-US" dirty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Big Clifty Sandstone: 364,000 acres, 2,260 MMBO</a:t>
            </a:r>
          </a:p>
          <a:p>
            <a:pPr lvl="2"/>
            <a:r>
              <a:rPr lang="en-US" dirty="0"/>
              <a:t>Contingent : </a:t>
            </a:r>
            <a:r>
              <a:rPr lang="en-US" dirty="0" smtClean="0"/>
              <a:t>333,600 acres, 2,100 MMBO = 6,300 BO/acre</a:t>
            </a:r>
          </a:p>
          <a:p>
            <a:pPr lvl="2"/>
            <a:r>
              <a:rPr lang="en-US" dirty="0"/>
              <a:t>Prospective : </a:t>
            </a:r>
            <a:r>
              <a:rPr lang="en-US" dirty="0" smtClean="0"/>
              <a:t>30,400 acres, 160 MMBO</a:t>
            </a:r>
          </a:p>
          <a:p>
            <a:r>
              <a:rPr lang="en-US" dirty="0" smtClean="0"/>
              <a:t>Total Oil in Place is about 9% more than the previous evaluation of Noger (1984)</a:t>
            </a:r>
            <a:endParaRPr lang="en-US" b="1" baseline="30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2" y="6305346"/>
            <a:ext cx="1143000" cy="3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79675" y="2753485"/>
            <a:ext cx="6166239" cy="1662194"/>
            <a:chOff x="1479675" y="2753485"/>
            <a:chExt cx="6166239" cy="16621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085" y="2763010"/>
              <a:ext cx="6147829" cy="133197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75" y="2753485"/>
              <a:ext cx="6147829" cy="1331979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988748" y="3940367"/>
              <a:ext cx="5142917" cy="475312"/>
              <a:chOff x="1975100" y="4090495"/>
              <a:chExt cx="5142917" cy="475312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984625" y="4104142"/>
                <a:ext cx="51333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Earth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Resources – Our </a:t>
                </a:r>
                <a:r>
                  <a:rPr lang="en-US" sz="2400" dirty="0">
                    <a:solidFill>
                      <a:schemeClr val="bg1"/>
                    </a:solidFill>
                  </a:rPr>
                  <a:t>Common Wealth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975100" y="4090495"/>
                <a:ext cx="51333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3399"/>
                    </a:solidFill>
                  </a:rPr>
                  <a:t>Earth </a:t>
                </a:r>
                <a:r>
                  <a:rPr lang="en-US" sz="2400" dirty="0" smtClean="0">
                    <a:solidFill>
                      <a:srgbClr val="003399"/>
                    </a:solidFill>
                  </a:rPr>
                  <a:t>Resources – Our </a:t>
                </a:r>
                <a:r>
                  <a:rPr lang="en-US" sz="2400" dirty="0">
                    <a:solidFill>
                      <a:srgbClr val="003399"/>
                    </a:solidFill>
                  </a:rPr>
                  <a:t>Common Wealth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109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524250" y="422034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New KGS Publications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200" y="41250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New KGS Publications</a:t>
            </a:r>
            <a:endParaRPr lang="en-US" sz="36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170584" y="220641"/>
            <a:ext cx="2971800" cy="4652664"/>
            <a:chOff x="170584" y="152401"/>
            <a:chExt cx="2971800" cy="4652664"/>
          </a:xfrm>
        </p:grpSpPr>
        <p:grpSp>
          <p:nvGrpSpPr>
            <p:cNvPr id="8" name="Group 7"/>
            <p:cNvGrpSpPr/>
            <p:nvPr/>
          </p:nvGrpSpPr>
          <p:grpSpPr>
            <a:xfrm>
              <a:off x="170584" y="152401"/>
              <a:ext cx="2971800" cy="4224753"/>
              <a:chOff x="170584" y="152401"/>
              <a:chExt cx="2971800" cy="4224753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584" y="152401"/>
                <a:ext cx="2971800" cy="384271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435560" y="4038600"/>
                <a:ext cx="2433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+mj-lt"/>
                    <a:cs typeface="Times New Roman" panose="02020603050405020304" pitchFamily="18" charset="0"/>
                  </a:rPr>
                  <a:t>Information Circular 33</a:t>
                </a:r>
                <a:endParaRPr lang="en-US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04800" y="4343400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FF"/>
                  </a:solidFill>
                </a:rPr>
                <a:t>Available Now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805997" y="81486"/>
            <a:ext cx="244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Copperplate Gothic Light" panose="020E0507020206020404" pitchFamily="34" charset="0"/>
              </a:rPr>
              <a:t>~ Advertisement ~</a:t>
            </a:r>
            <a:endParaRPr lang="en-US" dirty="0">
              <a:solidFill>
                <a:srgbClr val="0000FF"/>
              </a:solidFill>
              <a:latin typeface="Copperplate Gothic Light" panose="020E05070202060204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003315" y="1135040"/>
            <a:ext cx="3016485" cy="4652665"/>
            <a:chOff x="3003315" y="1066800"/>
            <a:chExt cx="3016485" cy="4652665"/>
          </a:xfrm>
        </p:grpSpPr>
        <p:grpSp>
          <p:nvGrpSpPr>
            <p:cNvPr id="7" name="Group 6"/>
            <p:cNvGrpSpPr/>
            <p:nvPr/>
          </p:nvGrpSpPr>
          <p:grpSpPr>
            <a:xfrm>
              <a:off x="3003315" y="1066800"/>
              <a:ext cx="3016485" cy="4224754"/>
              <a:chOff x="3003315" y="1371600"/>
              <a:chExt cx="3016485" cy="4224754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1371600"/>
                <a:ext cx="2971800" cy="384585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3003315" y="5257800"/>
                <a:ext cx="29338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+mj-lt"/>
                    <a:cs typeface="Times New Roman" panose="02020603050405020304" pitchFamily="18" charset="0"/>
                  </a:rPr>
                  <a:t>Reports of Investigations 35</a:t>
                </a:r>
                <a:endParaRPr lang="en-US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124200" y="5257800"/>
              <a:ext cx="274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FF"/>
                  </a:solidFill>
                </a:rPr>
                <a:t>Available Now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43600" y="2049440"/>
            <a:ext cx="2971800" cy="4652665"/>
            <a:chOff x="5943600" y="1981200"/>
            <a:chExt cx="2971800" cy="4652665"/>
          </a:xfrm>
        </p:grpSpPr>
        <p:grpSp>
          <p:nvGrpSpPr>
            <p:cNvPr id="6" name="Group 5"/>
            <p:cNvGrpSpPr/>
            <p:nvPr/>
          </p:nvGrpSpPr>
          <p:grpSpPr>
            <a:xfrm>
              <a:off x="5943600" y="1981200"/>
              <a:ext cx="2971800" cy="4224754"/>
              <a:chOff x="5943600" y="2438400"/>
              <a:chExt cx="2971800" cy="422475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950070" y="6324600"/>
                <a:ext cx="29338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+mj-lt"/>
                    <a:cs typeface="Times New Roman" panose="02020603050405020304" pitchFamily="18" charset="0"/>
                  </a:rPr>
                  <a:t>Reports of Investigations 36</a:t>
                </a:r>
                <a:endParaRPr lang="en-US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3600" y="2438400"/>
                <a:ext cx="2971800" cy="384585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5943600" y="6172200"/>
              <a:ext cx="2971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FF"/>
                  </a:solidFill>
                </a:rPr>
                <a:t>Coming Soon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2" y="6305346"/>
            <a:ext cx="1143000" cy="3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6130117" y="111454"/>
            <a:ext cx="2934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Tar Sands Outcrops and Subsurface </a:t>
            </a:r>
            <a:r>
              <a:rPr lang="en-US" sz="2400" b="1" dirty="0">
                <a:solidFill>
                  <a:schemeClr val="bg1"/>
                </a:solidFill>
              </a:rPr>
              <a:t>O</a:t>
            </a:r>
            <a:r>
              <a:rPr lang="en-US" sz="2400" b="1" dirty="0" smtClean="0">
                <a:solidFill>
                  <a:schemeClr val="bg1"/>
                </a:solidFill>
              </a:rPr>
              <a:t>ccurrences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4197" y="109182"/>
            <a:ext cx="2934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Tar Sands Outcrops and Subsurface </a:t>
            </a:r>
            <a:r>
              <a:rPr lang="en-US" sz="2400" b="1" dirty="0"/>
              <a:t>O</a:t>
            </a:r>
            <a:r>
              <a:rPr lang="en-US" sz="2400" b="1" dirty="0" smtClean="0"/>
              <a:t>ccurrences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36" y="538607"/>
            <a:ext cx="6331991" cy="599499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350536" y="2701452"/>
            <a:ext cx="5592644" cy="2071462"/>
            <a:chOff x="527957" y="2510383"/>
            <a:chExt cx="5592644" cy="2071462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5571961" y="3704768"/>
              <a:ext cx="548640" cy="55928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4274343" y="3405187"/>
              <a:ext cx="1328574" cy="5077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527957" y="2510383"/>
              <a:ext cx="3937379" cy="2071462"/>
              <a:chOff x="5015551" y="4583373"/>
              <a:chExt cx="3937379" cy="207146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15551" y="4583373"/>
                <a:ext cx="3886200" cy="2071462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7208291" y="5556913"/>
                <a:ext cx="174463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Edmonson County</a:t>
                </a:r>
              </a:p>
              <a:p>
                <a:pPr algn="ctr"/>
                <a:r>
                  <a:rPr lang="en-US" sz="1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1904 – 1957</a:t>
                </a:r>
                <a:endParaRPr lang="en-US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054221" y="4617495"/>
                <a:ext cx="325272" cy="36933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+mj-lt"/>
                  </a:rPr>
                  <a:t>C</a:t>
                </a:r>
                <a:endParaRPr lang="en-US" b="1" dirty="0">
                  <a:latin typeface="+mj-lt"/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1482168" y="203825"/>
            <a:ext cx="4727314" cy="2859153"/>
            <a:chOff x="1536760" y="203825"/>
            <a:chExt cx="4727314" cy="2859153"/>
          </a:xfrm>
        </p:grpSpPr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5715434" y="2503696"/>
              <a:ext cx="548640" cy="55928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endCxn id="26" idx="1"/>
            </p:cNvCxnSpPr>
            <p:nvPr/>
          </p:nvCxnSpPr>
          <p:spPr>
            <a:xfrm>
              <a:off x="5295900" y="2152650"/>
              <a:ext cx="499880" cy="4329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1536760" y="203825"/>
              <a:ext cx="4053385" cy="2065574"/>
              <a:chOff x="436729" y="270681"/>
              <a:chExt cx="4053385" cy="206557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729" y="270681"/>
                <a:ext cx="3886200" cy="2065574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647666" y="1228302"/>
                <a:ext cx="184244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Grayson County</a:t>
                </a:r>
              </a:p>
              <a:p>
                <a:pPr algn="ctr"/>
                <a:r>
                  <a:rPr lang="en-US" sz="1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1888 – 1904</a:t>
                </a:r>
              </a:p>
              <a:p>
                <a:pPr algn="ctr"/>
                <a:r>
                  <a:rPr lang="en-US" sz="1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1923 – 1930</a:t>
                </a:r>
                <a:endParaRPr lang="en-US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68574" y="304803"/>
                <a:ext cx="325272" cy="36933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+mj-lt"/>
                  </a:rPr>
                  <a:t>A</a:t>
                </a: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3944725" y="4479405"/>
            <a:ext cx="4787428" cy="2101118"/>
            <a:chOff x="3944725" y="4479405"/>
            <a:chExt cx="4787428" cy="2101118"/>
          </a:xfrm>
        </p:grpSpPr>
        <p:grpSp>
          <p:nvGrpSpPr>
            <p:cNvPr id="44" name="Group 43"/>
            <p:cNvGrpSpPr/>
            <p:nvPr/>
          </p:nvGrpSpPr>
          <p:grpSpPr>
            <a:xfrm>
              <a:off x="3944725" y="4479405"/>
              <a:ext cx="4787428" cy="2073818"/>
              <a:chOff x="3944725" y="4479405"/>
              <a:chExt cx="4787428" cy="2073818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4481334" y="5440978"/>
                <a:ext cx="1550976" cy="447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3"/>
              <p:cNvGrpSpPr/>
              <p:nvPr/>
            </p:nvGrpSpPr>
            <p:grpSpPr>
              <a:xfrm>
                <a:off x="3944725" y="4479405"/>
                <a:ext cx="4787428" cy="2073818"/>
                <a:chOff x="3944725" y="4479405"/>
                <a:chExt cx="4787428" cy="2073818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4671942" y="4479405"/>
                  <a:ext cx="4060211" cy="2073818"/>
                  <a:chOff x="-2333768" y="4380931"/>
                  <a:chExt cx="4060211" cy="2073818"/>
                </a:xfrm>
              </p:grpSpPr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59757" y="4380931"/>
                    <a:ext cx="3886200" cy="2073818"/>
                  </a:xfrm>
                  <a:prstGeom prst="rect">
                    <a:avLst/>
                  </a:prstGeom>
                </p:spPr>
              </p:pic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-2333768" y="5502325"/>
                    <a:ext cx="1680949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Logan County</a:t>
                    </a:r>
                  </a:p>
                  <a:p>
                    <a:pPr algn="ctr"/>
                    <a:r>
                      <a:rPr lang="en-US" sz="14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1897 – 1914</a:t>
                    </a:r>
                    <a:endParaRPr lang="en-US" sz="14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-2126774" y="4437798"/>
                    <a:ext cx="325272" cy="369332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 smtClean="0">
                        <a:latin typeface="+mj-lt"/>
                      </a:rPr>
                      <a:t>B</a:t>
                    </a:r>
                    <a:endParaRPr lang="en-US" b="1" dirty="0">
                      <a:latin typeface="+mj-lt"/>
                    </a:endParaRPr>
                  </a:p>
                </p:txBody>
              </p:sp>
            </p:grpSp>
            <p:sp>
              <p:nvSpPr>
                <p:cNvPr id="30" name="Oval 29"/>
                <p:cNvSpPr>
                  <a:spLocks noChangeAspect="1"/>
                </p:cNvSpPr>
                <p:nvPr/>
              </p:nvSpPr>
              <p:spPr>
                <a:xfrm>
                  <a:off x="3944725" y="5161581"/>
                  <a:ext cx="548640" cy="559282"/>
                </a:xfrm>
                <a:prstGeom prst="ellipse">
                  <a:avLst/>
                </a:prstGeom>
                <a:no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3" name="TextBox 52"/>
            <p:cNvSpPr txBox="1"/>
            <p:nvPr/>
          </p:nvSpPr>
          <p:spPr>
            <a:xfrm>
              <a:off x="4803526" y="6318913"/>
              <a:ext cx="27174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latin typeface="+mj-lt"/>
                </a:rPr>
                <a:t>American Standard Asphalt Company</a:t>
              </a:r>
              <a:endParaRPr lang="en-US" sz="1100" b="1" dirty="0">
                <a:latin typeface="+mj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92438" y="4982499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+mj-lt"/>
              </a:rPr>
              <a:t>Test Pits</a:t>
            </a:r>
            <a:endParaRPr lang="en-US" sz="1000" b="1" dirty="0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2" y="6305346"/>
            <a:ext cx="1143000" cy="3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" r="13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060066" y="561833"/>
            <a:ext cx="3919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Rocks to Roads to Ruin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2002" y="6297561"/>
            <a:ext cx="2212992" cy="5604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200" dirty="0" smtClean="0">
                <a:solidFill>
                  <a:srgbClr val="FFFF00"/>
                </a:solidFill>
              </a:rPr>
              <a:t>Kyrock processing plant c. </a:t>
            </a:r>
            <a:r>
              <a:rPr lang="en-US" sz="1200" dirty="0" smtClean="0">
                <a:solidFill>
                  <a:srgbClr val="FFFF00"/>
                </a:solidFill>
              </a:rPr>
              <a:t>1920</a:t>
            </a:r>
          </a:p>
          <a:p>
            <a:pPr algn="l"/>
            <a:r>
              <a:rPr lang="en-US" sz="1200" dirty="0" smtClean="0">
                <a:solidFill>
                  <a:srgbClr val="FFFF00"/>
                </a:solidFill>
              </a:rPr>
              <a:t>Kentucky Historical Society</a:t>
            </a:r>
            <a:endParaRPr lang="en-US" sz="1200" dirty="0">
              <a:solidFill>
                <a:srgbClr val="FFFF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92250" y="1488268"/>
            <a:ext cx="3969863" cy="3793416"/>
            <a:chOff x="5174138" y="191730"/>
            <a:chExt cx="3969863" cy="37934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138" y="191730"/>
              <a:ext cx="3532907" cy="2892664"/>
            </a:xfrm>
            <a:prstGeom prst="rect">
              <a:avLst/>
            </a:prstGeom>
          </p:spPr>
        </p:pic>
        <p:sp>
          <p:nvSpPr>
            <p:cNvPr id="18" name="Title 1"/>
            <p:cNvSpPr txBox="1">
              <a:spLocks/>
            </p:cNvSpPr>
            <p:nvPr/>
          </p:nvSpPr>
          <p:spPr>
            <a:xfrm>
              <a:off x="5349923" y="3013639"/>
              <a:ext cx="3794078" cy="971507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r>
                <a:rPr lang="en-US" sz="1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Estimated rock asphalt production totaled 6 million tons containing about 2.3 million barrels of bitumen.</a:t>
              </a:r>
              <a:endPara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3740" y="158044"/>
            <a:ext cx="4797299" cy="3518088"/>
            <a:chOff x="73740" y="158044"/>
            <a:chExt cx="4797299" cy="3518088"/>
          </a:xfrm>
        </p:grpSpPr>
        <p:sp>
          <p:nvSpPr>
            <p:cNvPr id="6" name="TextBox 5"/>
            <p:cNvSpPr txBox="1"/>
            <p:nvPr/>
          </p:nvSpPr>
          <p:spPr>
            <a:xfrm>
              <a:off x="245660" y="3029801"/>
              <a:ext cx="44901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There are 11 documented </a:t>
              </a: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rock </a:t>
              </a:r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asphalt producers 1888 – 1957.</a:t>
              </a: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3740" y="158044"/>
              <a:ext cx="4797299" cy="2983362"/>
              <a:chOff x="73740" y="158044"/>
              <a:chExt cx="4797299" cy="298336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3740" y="158044"/>
                <a:ext cx="4797299" cy="2983362"/>
                <a:chOff x="73740" y="158044"/>
                <a:chExt cx="4797299" cy="298336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73740" y="158044"/>
                  <a:ext cx="4797299" cy="2983362"/>
                  <a:chOff x="73740" y="158044"/>
                  <a:chExt cx="4797299" cy="2983362"/>
                </a:xfrm>
              </p:grpSpPr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740" y="158044"/>
                    <a:ext cx="4797299" cy="2983362"/>
                  </a:xfrm>
                  <a:prstGeom prst="rect">
                    <a:avLst/>
                  </a:prstGeom>
                </p:spPr>
              </p:pic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359808" y="354843"/>
                    <a:ext cx="163859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b="1" dirty="0" smtClean="0">
                        <a:solidFill>
                          <a:srgbClr val="FF0000"/>
                        </a:solidFill>
                      </a:rPr>
                      <a:t>Grayson County</a:t>
                    </a:r>
                    <a:endParaRPr lang="en-US" sz="16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521357" y="1585414"/>
                    <a:ext cx="181972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1600" b="1" dirty="0" smtClean="0">
                        <a:solidFill>
                          <a:srgbClr val="0000FF"/>
                        </a:solidFill>
                      </a:rPr>
                      <a:t>Edmonson County</a:t>
                    </a:r>
                    <a:endParaRPr lang="en-US" sz="16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1969826" y="932598"/>
                    <a:ext cx="144302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rgbClr val="FF0000"/>
                        </a:solidFill>
                      </a:rPr>
                      <a:t>Logan County</a:t>
                    </a:r>
                    <a:endParaRPr lang="en-US" sz="16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756620" y="2281451"/>
                    <a:ext cx="163859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1600" b="1" dirty="0" smtClean="0">
                        <a:solidFill>
                          <a:srgbClr val="FF0000"/>
                        </a:solidFill>
                      </a:rPr>
                      <a:t>Grayson County</a:t>
                    </a:r>
                    <a:endParaRPr lang="en-US" sz="16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895372" y="2502091"/>
                    <a:ext cx="163859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1600" b="1" dirty="0" smtClean="0">
                        <a:solidFill>
                          <a:srgbClr val="0000FF"/>
                        </a:solidFill>
                      </a:rPr>
                      <a:t>Grayson County</a:t>
                    </a:r>
                    <a:endParaRPr lang="en-US" sz="16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679282" y="757452"/>
                  <a:ext cx="163859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600" b="1" dirty="0" smtClean="0">
                      <a:solidFill>
                        <a:srgbClr val="0000FF"/>
                      </a:solidFill>
                    </a:rPr>
                    <a:t>Grayson County</a:t>
                  </a:r>
                  <a:endParaRPr lang="en-US" sz="1600" b="1" dirty="0">
                    <a:solidFill>
                      <a:srgbClr val="0000FF"/>
                    </a:solidFill>
                  </a:endParaRPr>
                </a:p>
              </p:txBody>
            </p:sp>
          </p:grp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133" y="266009"/>
                <a:ext cx="1371600" cy="399925"/>
              </a:xfrm>
              <a:prstGeom prst="rect">
                <a:avLst/>
              </a:prstGeom>
            </p:spPr>
          </p:pic>
        </p:grpSp>
      </p:grpSp>
      <p:sp>
        <p:nvSpPr>
          <p:cNvPr id="22" name="TextBox 21"/>
          <p:cNvSpPr txBox="1"/>
          <p:nvPr/>
        </p:nvSpPr>
        <p:spPr>
          <a:xfrm>
            <a:off x="5044146" y="545913"/>
            <a:ext cx="3919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Rocks to Roads to Ruin</a:t>
            </a:r>
          </a:p>
        </p:txBody>
      </p:sp>
    </p:spTree>
    <p:extLst>
      <p:ext uri="{BB962C8B-B14F-4D97-AF65-F5344CB8AC3E}">
        <p14:creationId xmlns:p14="http://schemas.microsoft.com/office/powerpoint/2010/main" val="30652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75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we learn about the tar sands during this evaluation that is new?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281" y="1498716"/>
            <a:ext cx="7994281" cy="5005322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Geochemical evidence demonstrates that oil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tar sands was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sourced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New Albany Shale.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Diagenetic partitioning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tar sands reservoirs was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geochemically-reducing environment associated the migration of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oil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 in the tar sands reservoirs was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microbially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biodegraded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heavy oil and bitumen before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Cretaceous exposure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surface.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 sands reservoirs are oil-wet, a consequence of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microbial biodegradation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 depositing bitumen on the reservoir pore walls.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 sands reservoirs are undersaturated in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water, and underpressured,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rapid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tectonic uplift and the lack of connection to an active aquifer.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2" y="6305346"/>
            <a:ext cx="1143000" cy="3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5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717" y="5094141"/>
            <a:ext cx="8734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Model of oil </a:t>
            </a:r>
            <a:r>
              <a:rPr lang="en-US" b="1" dirty="0"/>
              <a:t>migration from </a:t>
            </a:r>
            <a:r>
              <a:rPr lang="en-US" b="1" dirty="0"/>
              <a:t>the New Albany Shale into the tar </a:t>
            </a:r>
            <a:r>
              <a:rPr lang="en-US" b="1" dirty="0" smtClean="0"/>
              <a:t>sands along fault planes (</a:t>
            </a:r>
            <a:r>
              <a:rPr lang="en-US" b="1" dirty="0"/>
              <a:t>modified after Rowe and Burley, 1997)</a:t>
            </a:r>
            <a:r>
              <a:rPr lang="en-US" b="1" dirty="0" smtClean="0"/>
              <a:t> . </a:t>
            </a:r>
            <a:r>
              <a:rPr lang="en-US" b="1" dirty="0" smtClean="0"/>
              <a:t>Reservoir </a:t>
            </a:r>
            <a:r>
              <a:rPr lang="en-US" b="1" dirty="0" smtClean="0"/>
              <a:t>diagenetic partitioning (white bands in the </a:t>
            </a:r>
            <a:r>
              <a:rPr lang="en-US" b="1" dirty="0" smtClean="0"/>
              <a:t>core photo) is characteristically associated </a:t>
            </a:r>
            <a:r>
              <a:rPr lang="en-US" b="1" dirty="0" smtClean="0"/>
              <a:t>with oil </a:t>
            </a:r>
            <a:r>
              <a:rPr lang="en-US" b="1" dirty="0" smtClean="0"/>
              <a:t>migration where the oil is the geochemically-reducing diagenetic fluid </a:t>
            </a:r>
            <a:r>
              <a:rPr lang="en-US" b="1" dirty="0"/>
              <a:t>(Schumacher, 1996)</a:t>
            </a:r>
            <a:r>
              <a:rPr lang="en-US" b="1" dirty="0" smtClean="0"/>
              <a:t>.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726060" y="399963"/>
            <a:ext cx="7818285" cy="4655954"/>
            <a:chOff x="726060" y="619431"/>
            <a:chExt cx="7818285" cy="46559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695" y="619431"/>
              <a:ext cx="1859092" cy="3657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060" y="773832"/>
              <a:ext cx="4981565" cy="416776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424516" y="1445342"/>
              <a:ext cx="265472" cy="42770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4852219" y="634181"/>
              <a:ext cx="1607575" cy="7521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719484" y="1917290"/>
              <a:ext cx="471948" cy="6341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442155" y="2905432"/>
              <a:ext cx="1096297" cy="137651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468136" y="4321278"/>
              <a:ext cx="207620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Megawest CH 102 Clark</a:t>
              </a:r>
            </a:p>
            <a:p>
              <a:pPr algn="ctr"/>
              <a:r>
                <a:rPr lang="en-US" sz="1400" b="1" dirty="0" smtClean="0"/>
                <a:t>Warren County</a:t>
              </a:r>
            </a:p>
            <a:p>
              <a:pPr algn="ctr"/>
              <a:r>
                <a:rPr lang="en-US" sz="1400" b="1" dirty="0" smtClean="0"/>
                <a:t>Big Clifty Sandstone</a:t>
              </a:r>
            </a:p>
            <a:p>
              <a:pPr algn="ctr"/>
              <a:r>
                <a:rPr lang="en-US" sz="1400" b="1" dirty="0" smtClean="0"/>
                <a:t>520.0 – 520.7 ft</a:t>
              </a:r>
              <a:endParaRPr lang="en-US" sz="1400" b="1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2" y="6305346"/>
            <a:ext cx="1143000" cy="3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4" y="27296"/>
            <a:ext cx="8686800" cy="6797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952" y="204718"/>
            <a:ext cx="3875968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Isopach of net Big Clifty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il and bitumen </a:t>
            </a:r>
            <a:r>
              <a:rPr lang="en-US" b="1" dirty="0"/>
              <a:t>s</a:t>
            </a:r>
            <a:r>
              <a:rPr lang="en-US" b="1" dirty="0" smtClean="0"/>
              <a:t>aturated </a:t>
            </a:r>
            <a:r>
              <a:rPr lang="en-US" b="1" dirty="0"/>
              <a:t>s</a:t>
            </a:r>
            <a:r>
              <a:rPr lang="en-US" b="1" dirty="0" smtClean="0"/>
              <a:t>andstone. </a:t>
            </a:r>
            <a:r>
              <a:rPr lang="en-US" b="1" dirty="0"/>
              <a:t>Oil r</a:t>
            </a:r>
            <a:r>
              <a:rPr lang="en-US" b="1" dirty="0" smtClean="0"/>
              <a:t>eservoirs </a:t>
            </a:r>
            <a:r>
              <a:rPr lang="en-US" b="1" dirty="0"/>
              <a:t>are primarily found in down-thrown fault blocks. 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64331" y="6331744"/>
            <a:ext cx="1" cy="27860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2" y="6305346"/>
            <a:ext cx="1143000" cy="3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197547" y="95532"/>
            <a:ext cx="6795642" cy="584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Water-Wet versus Oil-Wet Reservoirs</a:t>
            </a:r>
            <a:endParaRPr lang="en-US" sz="3200" b="1" dirty="0"/>
          </a:p>
        </p:txBody>
      </p:sp>
      <p:grpSp>
        <p:nvGrpSpPr>
          <p:cNvPr id="39" name="Group 38"/>
          <p:cNvGrpSpPr/>
          <p:nvPr/>
        </p:nvGrpSpPr>
        <p:grpSpPr>
          <a:xfrm>
            <a:off x="1719621" y="870394"/>
            <a:ext cx="5745707" cy="3037748"/>
            <a:chOff x="300251" y="965930"/>
            <a:chExt cx="5745707" cy="3037748"/>
          </a:xfrm>
        </p:grpSpPr>
        <p:grpSp>
          <p:nvGrpSpPr>
            <p:cNvPr id="34" name="Group 33"/>
            <p:cNvGrpSpPr>
              <a:grpSpLocks noChangeAspect="1"/>
            </p:cNvGrpSpPr>
            <p:nvPr/>
          </p:nvGrpSpPr>
          <p:grpSpPr>
            <a:xfrm>
              <a:off x="439299" y="965930"/>
              <a:ext cx="5500348" cy="2398833"/>
              <a:chOff x="821443" y="420014"/>
              <a:chExt cx="7546417" cy="329117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1443" y="420014"/>
                <a:ext cx="7527281" cy="3251233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3442617" y="817283"/>
                <a:ext cx="2162178" cy="464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+mj-lt"/>
                  </a:rPr>
                  <a:t>11º Gravity Oil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4004516" y="1513318"/>
                <a:ext cx="1025843" cy="464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+mj-lt"/>
                  </a:rPr>
                  <a:t>Water</a:t>
                </a:r>
                <a:endParaRPr lang="en-US" sz="1600" b="1" dirty="0">
                  <a:latin typeface="+mj-lt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703626" y="2908882"/>
                <a:ext cx="1572943" cy="802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+mj-lt"/>
                  </a:rPr>
                  <a:t>5° Gravity</a:t>
                </a:r>
              </a:p>
              <a:p>
                <a:pPr algn="ctr"/>
                <a:r>
                  <a:rPr lang="en-US" sz="1600" b="1" dirty="0" smtClean="0">
                    <a:latin typeface="+mj-lt"/>
                  </a:rPr>
                  <a:t>Bitumen</a:t>
                </a:r>
                <a:endParaRPr lang="en-US" sz="1600" b="1" dirty="0">
                  <a:latin typeface="+mj-lt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973062" y="996287"/>
                <a:ext cx="1394798" cy="464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+mj-lt"/>
                  </a:rPr>
                  <a:t>Methane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>
                <a:off x="2593075" y="1214651"/>
                <a:ext cx="1378424" cy="79157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5076967" y="1201004"/>
                <a:ext cx="1460310" cy="70968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3343701" y="1912962"/>
                <a:ext cx="793845" cy="47539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4614863" y="2555331"/>
                <a:ext cx="471629" cy="46885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6648734" y="1355679"/>
                <a:ext cx="793845" cy="47539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5634038" y="2228850"/>
                <a:ext cx="238125" cy="109537"/>
              </a:xfrm>
              <a:prstGeom prst="straightConnector1">
                <a:avLst/>
              </a:prstGeom>
              <a:ln w="444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4913195" y="1883390"/>
                <a:ext cx="954205" cy="45976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300251" y="3357347"/>
              <a:ext cx="5745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Biodegradation of the oil during migration and trapping formed an immobile bitumen lining of the pore space.</a:t>
              </a:r>
              <a:endParaRPr lang="en-US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48091" y="4062846"/>
            <a:ext cx="5589938" cy="2535844"/>
            <a:chOff x="1875387" y="4158382"/>
            <a:chExt cx="5589938" cy="2535844"/>
          </a:xfrm>
        </p:grpSpPr>
        <p:grpSp>
          <p:nvGrpSpPr>
            <p:cNvPr id="41" name="Group 40"/>
            <p:cNvGrpSpPr/>
            <p:nvPr/>
          </p:nvGrpSpPr>
          <p:grpSpPr>
            <a:xfrm>
              <a:off x="1875387" y="4158382"/>
              <a:ext cx="2642024" cy="2535844"/>
              <a:chOff x="456020" y="4144735"/>
              <a:chExt cx="2642024" cy="2535844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6020" y="4144735"/>
                <a:ext cx="2642024" cy="2535844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490538" y="4186238"/>
                <a:ext cx="166687" cy="1714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708476" y="4804018"/>
              <a:ext cx="27568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Core analysis from </a:t>
              </a:r>
              <a:r>
                <a:rPr lang="en-US" b="1" dirty="0" smtClean="0"/>
                <a:t>the Big Clifty shows the effect of pore-lining bitumen </a:t>
              </a:r>
              <a:r>
                <a:rPr lang="en-US" b="1" dirty="0"/>
                <a:t>on reservoir </a:t>
              </a:r>
              <a:r>
                <a:rPr lang="en-US" b="1" dirty="0" smtClean="0"/>
                <a:t>porosity.</a:t>
              </a:r>
              <a:endParaRPr lang="en-US" b="1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2" y="6305346"/>
            <a:ext cx="1143000" cy="3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0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57" y="177422"/>
            <a:ext cx="8820036" cy="6505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88" y="341191"/>
            <a:ext cx="3957851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Making an Undersaturated Tar Sand Reservoir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420672" y="232008"/>
            <a:ext cx="4503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+mj-lt"/>
              </a:rPr>
              <a:t>C</a:t>
            </a:r>
            <a:endParaRPr lang="en-US" sz="2600" b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2" y="6305346"/>
            <a:ext cx="1143000" cy="3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7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</TotalTime>
  <Words>595</Words>
  <Application>Microsoft Office PowerPoint</Application>
  <PresentationFormat>On-screen Show (4:3)</PresentationFormat>
  <Paragraphs>84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Copperplate Gothic Light</vt:lpstr>
      <vt:lpstr>Times New Roman</vt:lpstr>
      <vt:lpstr>Office Theme</vt:lpstr>
      <vt:lpstr>1_Office Theme</vt:lpstr>
      <vt:lpstr>Kentucky’s Greatest Undeveloped Energy Resource</vt:lpstr>
      <vt:lpstr>PowerPoint Presentation</vt:lpstr>
      <vt:lpstr>PowerPoint Presentation</vt:lpstr>
      <vt:lpstr>PowerPoint Presentation</vt:lpstr>
      <vt:lpstr>What did we learn about the tar sands during this evaluation that is new?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Western Kentucky Tar Sands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Kentucky’s greatest undeveloped energy resource</dc:title>
  <dc:creator>J. Richard Bowersox</dc:creator>
  <cp:lastModifiedBy>Bowersox, John R</cp:lastModifiedBy>
  <cp:revision>138</cp:revision>
  <dcterms:created xsi:type="dcterms:W3CDTF">2016-05-03T13:59:56Z</dcterms:created>
  <dcterms:modified xsi:type="dcterms:W3CDTF">2016-05-11T17:24:00Z</dcterms:modified>
</cp:coreProperties>
</file>