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38" r:id="rId2"/>
    <p:sldId id="376" r:id="rId3"/>
    <p:sldId id="431" r:id="rId4"/>
    <p:sldId id="373" r:id="rId5"/>
    <p:sldId id="375" r:id="rId6"/>
    <p:sldId id="372" r:id="rId7"/>
    <p:sldId id="374" r:id="rId8"/>
    <p:sldId id="433" r:id="rId9"/>
    <p:sldId id="437" r:id="rId10"/>
    <p:sldId id="434" r:id="rId11"/>
    <p:sldId id="436" r:id="rId12"/>
    <p:sldId id="308" r:id="rId13"/>
    <p:sldId id="307" r:id="rId14"/>
    <p:sldId id="366" r:id="rId15"/>
    <p:sldId id="367" r:id="rId16"/>
    <p:sldId id="368" r:id="rId17"/>
    <p:sldId id="369" r:id="rId18"/>
    <p:sldId id="370" r:id="rId19"/>
    <p:sldId id="365" r:id="rId20"/>
    <p:sldId id="264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439" r:id="rId3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7C25B61-32FB-4047-B457-76374C2138DA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C73B6A8-D3DB-4A0D-9DA3-6831F2A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3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B6A8-D3DB-4A0D-9DA3-6831F2A50F29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4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B6A8-D3DB-4A0D-9DA3-6831F2A50F29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4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B6A8-D3DB-4A0D-9DA3-6831F2A50F29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4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B6A8-D3DB-4A0D-9DA3-6831F2A50F29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47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B6A8-D3DB-4A0D-9DA3-6831F2A50F29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4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B6A8-D3DB-4A0D-9DA3-6831F2A50F29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47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B6A8-D3DB-4A0D-9DA3-6831F2A50F29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47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B6A8-D3DB-4A0D-9DA3-6831F2A50F29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47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B6A8-D3DB-4A0D-9DA3-6831F2A50F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4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BC53-FA26-40F2-967D-8F8B839A8D6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1F4B-4EB9-46A6-9349-67E945747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9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BC53-FA26-40F2-967D-8F8B839A8D6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1F4B-4EB9-46A6-9349-67E945747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2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BC53-FA26-40F2-967D-8F8B839A8D6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1F4B-4EB9-46A6-9349-67E945747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2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BC53-FA26-40F2-967D-8F8B839A8D6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1F4B-4EB9-46A6-9349-67E945747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4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BC53-FA26-40F2-967D-8F8B839A8D6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1F4B-4EB9-46A6-9349-67E945747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BC53-FA26-40F2-967D-8F8B839A8D6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1F4B-4EB9-46A6-9349-67E945747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7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BC53-FA26-40F2-967D-8F8B839A8D6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1F4B-4EB9-46A6-9349-67E945747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6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BC53-FA26-40F2-967D-8F8B839A8D6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1F4B-4EB9-46A6-9349-67E945747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0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BC53-FA26-40F2-967D-8F8B839A8D6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1F4B-4EB9-46A6-9349-67E945747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5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BC53-FA26-40F2-967D-8F8B839A8D6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1F4B-4EB9-46A6-9349-67E945747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4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BC53-FA26-40F2-967D-8F8B839A8D6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1F4B-4EB9-46A6-9349-67E945747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5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9BC53-FA26-40F2-967D-8F8B839A8D6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E1F4B-4EB9-46A6-9349-67E945747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9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YDEDI" TargetMode="External"/><Relationship Id="rId2" Type="http://schemas.openxmlformats.org/officeDocument/2006/relationships/hyperlink" Target="mailto:Aron.Patrick@ky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ergy.ky.gov/Programs/Pages/data.asp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YDEDI" TargetMode="External"/><Relationship Id="rId2" Type="http://schemas.openxmlformats.org/officeDocument/2006/relationships/hyperlink" Target="mailto:Aron.Patrick@ky.gov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nergy.ky.gov/Programs/Pages/data.aspx" TargetMode="External"/><Relationship Id="rId4" Type="http://schemas.openxmlformats.org/officeDocument/2006/relationships/hyperlink" Target="https://www.facebook.com/KentuckyDED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4"/>
          <p:cNvSpPr txBox="1">
            <a:spLocks noChangeArrowheads="1"/>
          </p:cNvSpPr>
          <p:nvPr/>
        </p:nvSpPr>
        <p:spPr bwMode="auto">
          <a:xfrm>
            <a:off x="-6659" y="468065"/>
            <a:ext cx="917211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smtClean="0">
                <a:latin typeface="Tw Cen MT" pitchFamily="34" charset="0"/>
              </a:rPr>
              <a:t>Kentucky Coal</a:t>
            </a:r>
          </a:p>
          <a:p>
            <a:pPr algn="ctr" eaLnBrk="1" hangingPunct="1"/>
            <a:r>
              <a:rPr lang="en-US" sz="3200" b="1" dirty="0" smtClean="0">
                <a:latin typeface="Tw Cen MT" pitchFamily="34" charset="0"/>
              </a:rPr>
              <a:t>Past, Present, and Future</a:t>
            </a:r>
          </a:p>
          <a:p>
            <a:pPr algn="ctr" eaLnBrk="1" hangingPunct="1"/>
            <a:endParaRPr lang="en-US" sz="1600" b="1" dirty="0" smtClean="0">
              <a:latin typeface="Tw Cen MT" pitchFamily="34" charset="0"/>
            </a:endParaRPr>
          </a:p>
          <a:p>
            <a:pPr algn="ctr" eaLnBrk="1" hangingPunct="1"/>
            <a:r>
              <a:rPr lang="en-US" sz="1200" dirty="0" smtClean="0">
                <a:latin typeface="Tw Cen MT" pitchFamily="34" charset="0"/>
              </a:rPr>
              <a:t>Presentation to the</a:t>
            </a:r>
          </a:p>
          <a:p>
            <a:pPr algn="ctr" eaLnBrk="1" hangingPunct="1"/>
            <a:r>
              <a:rPr lang="en-US" sz="1400" dirty="0" smtClean="0">
                <a:latin typeface="Tw Cen MT" pitchFamily="34" charset="0"/>
              </a:rPr>
              <a:t>Kentucky Geological Survey</a:t>
            </a:r>
          </a:p>
          <a:p>
            <a:pPr algn="ctr" eaLnBrk="1" hangingPunct="1"/>
            <a:endParaRPr lang="en-US" sz="1400" b="1" dirty="0" smtClean="0">
              <a:latin typeface="Tw Cen MT" pitchFamily="34" charset="0"/>
            </a:endParaRPr>
          </a:p>
          <a:p>
            <a:pPr algn="ctr" eaLnBrk="1" hangingPunct="1"/>
            <a:r>
              <a:rPr lang="en-US" sz="1400" b="1" dirty="0">
                <a:latin typeface="Tw Cen MT" pitchFamily="34" charset="0"/>
              </a:rPr>
              <a:t>Aron Patrick</a:t>
            </a:r>
          </a:p>
          <a:p>
            <a:pPr algn="ctr" eaLnBrk="1" hangingPunct="1"/>
            <a:r>
              <a:rPr lang="en-US" sz="1400" dirty="0">
                <a:latin typeface="Tw Cen MT" pitchFamily="34" charset="0"/>
              </a:rPr>
              <a:t>Assistant Director</a:t>
            </a:r>
          </a:p>
          <a:p>
            <a:pPr algn="ctr" eaLnBrk="1" hangingPunct="1"/>
            <a:r>
              <a:rPr lang="en-US" sz="1400" dirty="0" smtClean="0">
                <a:latin typeface="Tw Cen MT" pitchFamily="34" charset="0"/>
                <a:hlinkClick r:id="rId2"/>
              </a:rPr>
              <a:t>Aron.Patrick@ky.gov</a:t>
            </a:r>
            <a:r>
              <a:rPr lang="en-US" sz="1400" dirty="0" smtClean="0">
                <a:latin typeface="Tw Cen MT" pitchFamily="34" charset="0"/>
              </a:rPr>
              <a:t> </a:t>
            </a:r>
          </a:p>
          <a:p>
            <a:pPr algn="ctr" eaLnBrk="1" hangingPunct="1"/>
            <a:endParaRPr lang="en-US" sz="1400" b="1" dirty="0">
              <a:latin typeface="Tw Cen MT" pitchFamily="34" charset="0"/>
            </a:endParaRPr>
          </a:p>
          <a:p>
            <a:pPr algn="ctr" eaLnBrk="1" hangingPunct="1"/>
            <a:r>
              <a:rPr lang="en-US" sz="1400" b="1" dirty="0" smtClean="0">
                <a:latin typeface="Tw Cen MT" pitchFamily="34" charset="0"/>
              </a:rPr>
              <a:t>Adam Blandford</a:t>
            </a:r>
            <a:endParaRPr lang="en-US" sz="1400" b="1" dirty="0">
              <a:latin typeface="Tw Cen MT" pitchFamily="34" charset="0"/>
            </a:endParaRPr>
          </a:p>
          <a:p>
            <a:pPr algn="ctr" eaLnBrk="1" hangingPunct="1"/>
            <a:r>
              <a:rPr lang="en-US" sz="1400" dirty="0" smtClean="0">
                <a:latin typeface="Tw Cen MT" pitchFamily="34" charset="0"/>
              </a:rPr>
              <a:t>Energy Analyst</a:t>
            </a:r>
          </a:p>
          <a:p>
            <a:pPr algn="ctr" eaLnBrk="1" hangingPunct="1"/>
            <a:r>
              <a:rPr lang="en-US" sz="1400" dirty="0" smtClean="0">
                <a:latin typeface="Tw Cen MT" pitchFamily="34" charset="0"/>
              </a:rPr>
              <a:t> </a:t>
            </a:r>
            <a:endParaRPr lang="en-US" sz="1400" b="1" dirty="0" smtClean="0">
              <a:latin typeface="Tw Cen MT" pitchFamily="34" charset="0"/>
            </a:endParaRPr>
          </a:p>
          <a:p>
            <a:pPr algn="ctr" eaLnBrk="1" hangingPunct="1"/>
            <a:r>
              <a:rPr lang="en-US" sz="1400" dirty="0">
                <a:latin typeface="Tw Cen MT" pitchFamily="34" charset="0"/>
              </a:rPr>
              <a:t>Kentucky Energy and Environment Cabinet</a:t>
            </a:r>
          </a:p>
          <a:p>
            <a:pPr algn="ctr" eaLnBrk="1" hangingPunct="1"/>
            <a:r>
              <a:rPr lang="en-US" sz="1400" dirty="0">
                <a:latin typeface="Tw Cen MT" pitchFamily="34" charset="0"/>
              </a:rPr>
              <a:t>Department for Energy Development </a:t>
            </a:r>
            <a:r>
              <a:rPr lang="en-US" sz="1400" dirty="0" smtClean="0">
                <a:latin typeface="Tw Cen MT" pitchFamily="34" charset="0"/>
              </a:rPr>
              <a:t>and </a:t>
            </a:r>
            <a:r>
              <a:rPr lang="en-US" sz="1400" dirty="0">
                <a:latin typeface="Tw Cen MT" pitchFamily="34" charset="0"/>
              </a:rPr>
              <a:t>Independence</a:t>
            </a:r>
          </a:p>
          <a:p>
            <a:pPr algn="ctr" eaLnBrk="1" hangingPunct="1"/>
            <a:r>
              <a:rPr lang="en-US" sz="1400" dirty="0">
                <a:latin typeface="Tw Cen MT" pitchFamily="34" charset="0"/>
              </a:rPr>
              <a:t>502-564-7192</a:t>
            </a:r>
          </a:p>
          <a:p>
            <a:pPr algn="ctr" eaLnBrk="1" hangingPunct="1"/>
            <a:endParaRPr lang="en-US" sz="1400" b="1" dirty="0">
              <a:latin typeface="Tw Cen MT" pitchFamily="34" charset="0"/>
            </a:endParaRPr>
          </a:p>
          <a:p>
            <a:pPr algn="ctr" eaLnBrk="1" hangingPunct="1"/>
            <a:r>
              <a:rPr lang="en-US" sz="1400" dirty="0" smtClean="0">
                <a:latin typeface="Tw Cen MT" pitchFamily="34" charset="0"/>
              </a:rPr>
              <a:t>Twitter</a:t>
            </a:r>
            <a:r>
              <a:rPr lang="en-US" sz="1400" dirty="0">
                <a:latin typeface="Tw Cen MT" pitchFamily="34" charset="0"/>
              </a:rPr>
              <a:t>: </a:t>
            </a:r>
            <a:r>
              <a:rPr lang="en-US" sz="1400" b="1" u="sng" dirty="0" smtClean="0">
                <a:solidFill>
                  <a:srgbClr val="0000FF"/>
                </a:solidFill>
                <a:latin typeface="Tw Cen MT" pitchFamily="34" charset="0"/>
                <a:hlinkClick r:id="rId3"/>
              </a:rPr>
              <a:t>@</a:t>
            </a:r>
            <a:r>
              <a:rPr lang="en-US" sz="1400" b="1" u="sng" dirty="0" err="1" smtClean="0">
                <a:solidFill>
                  <a:srgbClr val="0000FF"/>
                </a:solidFill>
                <a:latin typeface="Tw Cen MT" pitchFamily="34" charset="0"/>
              </a:rPr>
              <a:t>KentuckyEEC</a:t>
            </a:r>
            <a:endParaRPr lang="en-US" sz="1400" b="1" u="sng" dirty="0">
              <a:solidFill>
                <a:srgbClr val="0000FF"/>
              </a:solidFill>
              <a:latin typeface="Tw Cen MT" pitchFamily="34" charset="0"/>
            </a:endParaRPr>
          </a:p>
          <a:p>
            <a:pPr algn="ctr" eaLnBrk="1" hangingPunct="1"/>
            <a:r>
              <a:rPr lang="en-US" sz="1400" dirty="0" smtClean="0">
                <a:latin typeface="Tw Cen MT" pitchFamily="34" charset="0"/>
              </a:rPr>
              <a:t>Website</a:t>
            </a:r>
            <a:r>
              <a:rPr lang="en-US" sz="1400" dirty="0">
                <a:latin typeface="Tw Cen MT" pitchFamily="34" charset="0"/>
              </a:rPr>
              <a:t>: </a:t>
            </a:r>
            <a:r>
              <a:rPr lang="en-US" sz="1400" b="1" u="sng" dirty="0">
                <a:solidFill>
                  <a:srgbClr val="0000FF"/>
                </a:solidFill>
                <a:latin typeface="Tw Cen MT" pitchFamily="34" charset="0"/>
                <a:hlinkClick r:id="rId4"/>
              </a:rPr>
              <a:t>energy.ky.gov</a:t>
            </a:r>
            <a:r>
              <a:rPr lang="en-US" sz="1400" b="1" u="sng" dirty="0">
                <a:solidFill>
                  <a:srgbClr val="0000FF"/>
                </a:solidFill>
                <a:latin typeface="Tw Cen M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2759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" y="105156"/>
            <a:ext cx="9139809" cy="664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" y="105156"/>
            <a:ext cx="9139809" cy="664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3143"/>
            <a:ext cx="9143997" cy="5551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3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w Cen MT" pitchFamily="34" charset="0"/>
              </a:rPr>
              <a:t>Kentucky Coal Deliveries, 1990</a:t>
            </a:r>
            <a:endParaRPr lang="en-US" sz="2800" b="1" dirty="0">
              <a:latin typeface="Tw Cen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918" y="6550223"/>
            <a:ext cx="914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itchFamily="34" charset="0"/>
              </a:rPr>
              <a:t>Kentucky Energy Database, EEC-DEDI, 2015					             energy.ky.gov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53000"/>
            <a:ext cx="1051625" cy="164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43600"/>
            <a:ext cx="1676400" cy="49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3976" y="590086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itchFamily="34" charset="0"/>
              </a:rPr>
              <a:t>85.2 MT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976" y="615332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itchFamily="34" charset="0"/>
              </a:rPr>
              <a:t>43.6 MT</a:t>
            </a:r>
          </a:p>
        </p:txBody>
      </p:sp>
    </p:spTree>
    <p:extLst>
      <p:ext uri="{BB962C8B-B14F-4D97-AF65-F5344CB8AC3E}">
        <p14:creationId xmlns:p14="http://schemas.microsoft.com/office/powerpoint/2010/main" val="264719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53143"/>
            <a:ext cx="9143994" cy="55517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28600"/>
            <a:ext cx="913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w Cen MT" pitchFamily="34" charset="0"/>
              </a:rPr>
              <a:t>Kentucky Coal Deliveries, 2020</a:t>
            </a:r>
            <a:endParaRPr lang="en-US" sz="2800" b="1" dirty="0">
              <a:latin typeface="Tw Cen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918" y="6550223"/>
            <a:ext cx="914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itchFamily="34" charset="0"/>
              </a:rPr>
              <a:t>Kentucky Energy Database, EEC-DEDI, 2015					             energy.ky.gov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53000"/>
            <a:ext cx="1051625" cy="164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43600"/>
            <a:ext cx="1676400" cy="49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3976" y="590086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itchFamily="34" charset="0"/>
              </a:rPr>
              <a:t>17.8 MT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976" y="615332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itchFamily="34" charset="0"/>
              </a:rPr>
              <a:t>28.6 MT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" y="698638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Tw Cen MT" pitchFamily="34" charset="0"/>
              </a:rPr>
              <a:t>2015 Forecast</a:t>
            </a:r>
          </a:p>
        </p:txBody>
      </p:sp>
    </p:spTree>
    <p:extLst>
      <p:ext uri="{BB962C8B-B14F-4D97-AF65-F5344CB8AC3E}">
        <p14:creationId xmlns:p14="http://schemas.microsoft.com/office/powerpoint/2010/main" val="177950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53143"/>
            <a:ext cx="9143994" cy="55517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28600"/>
            <a:ext cx="913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w Cen MT" pitchFamily="34" charset="0"/>
              </a:rPr>
              <a:t>Kentucky Coal Deliveries</a:t>
            </a:r>
            <a:r>
              <a:rPr lang="en-US" sz="2800" b="1" dirty="0">
                <a:solidFill>
                  <a:prstClr val="black"/>
                </a:solidFill>
                <a:latin typeface="Tw Cen MT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w Cen MT" pitchFamily="34" charset="0"/>
              </a:rPr>
              <a:t>&amp; Future Retirements, 2012</a:t>
            </a:r>
            <a:endParaRPr lang="en-US" sz="2800" b="1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918" y="6550223"/>
            <a:ext cx="914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Kentucky Energy Database, EEC-DEDI, 2014					             energy.ky.gov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53000"/>
            <a:ext cx="1051625" cy="164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3976" y="590086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15.4 MT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976" y="615332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53+ MT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64" y="5923990"/>
            <a:ext cx="2476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10470" y="5900863"/>
            <a:ext cx="339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Retirement 2013-2018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9432" y="6151875"/>
            <a:ext cx="339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Unknown Future Retirement</a:t>
            </a:r>
          </a:p>
        </p:txBody>
      </p:sp>
    </p:spTree>
    <p:extLst>
      <p:ext uri="{BB962C8B-B14F-4D97-AF65-F5344CB8AC3E}">
        <p14:creationId xmlns:p14="http://schemas.microsoft.com/office/powerpoint/2010/main" val="27002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53143"/>
            <a:ext cx="9143994" cy="5551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918" y="6550223"/>
            <a:ext cx="914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Kentucky Energy Database, EEC-DEDI, 2014					             energy.ky.gov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53000"/>
            <a:ext cx="1051625" cy="164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3976" y="590086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Tw Cen MT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 3.5 MT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976" y="615332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40+ MT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470" y="5900863"/>
            <a:ext cx="339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Retirement Unlikely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9432" y="6151875"/>
            <a:ext cx="339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Retirement Highly Unlikely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22" y="5235388"/>
            <a:ext cx="247293" cy="124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3971" y="565880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Tw Cen MT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 5.2 MT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0465" y="5658803"/>
            <a:ext cx="339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Moderate Probability of Retirement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936" y="543468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  3.3 MT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9430" y="5434678"/>
            <a:ext cx="339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High Probability of Retirement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2931" y="520158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15.4 MT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9425" y="5201583"/>
            <a:ext cx="339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Retirement 2013-2018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228600"/>
            <a:ext cx="913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w Cen MT" pitchFamily="34" charset="0"/>
              </a:rPr>
              <a:t>Kentucky Coal Deliveries</a:t>
            </a:r>
            <a:r>
              <a:rPr lang="en-US" sz="2800" b="1" dirty="0">
                <a:solidFill>
                  <a:prstClr val="black"/>
                </a:solidFill>
                <a:latin typeface="Tw Cen MT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w Cen MT" pitchFamily="34" charset="0"/>
              </a:rPr>
              <a:t>&amp; Future Retirements, 2012</a:t>
            </a:r>
            <a:endParaRPr lang="en-US" sz="2800" b="1" dirty="0">
              <a:solidFill>
                <a:prstClr val="black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53143"/>
            <a:ext cx="9143992" cy="5551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918" y="6550223"/>
            <a:ext cx="914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Kentucky Energy Database, EEC-DEDI, 2014					             energy.ky.gov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228600"/>
            <a:ext cx="913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w Cen MT" pitchFamily="34" charset="0"/>
              </a:rPr>
              <a:t>United States Coal-Fired Power Plants, 2012</a:t>
            </a:r>
            <a:endParaRPr lang="en-US" sz="2800" b="1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915834" y="5378255"/>
            <a:ext cx="1228165" cy="65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itchFamily="34" charset="0"/>
                <a:cs typeface="Arial" pitchFamily="34" charset="0"/>
              </a:rPr>
              <a:t>Nameplate Capacity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57" y="5593974"/>
            <a:ext cx="842458" cy="100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42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53143"/>
            <a:ext cx="9143992" cy="55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918" y="6550223"/>
            <a:ext cx="914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Kentucky Energy Database, EEC-DEDI, 2014					             energy.ky.gov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228600"/>
            <a:ext cx="913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w Cen MT" pitchFamily="34" charset="0"/>
              </a:rPr>
              <a:t>United States Coal-Fired Power Plants, </a:t>
            </a:r>
            <a:r>
              <a:rPr lang="en-US" sz="2800" b="1" dirty="0" smtClean="0">
                <a:solidFill>
                  <a:prstClr val="black"/>
                </a:solidFill>
                <a:latin typeface="Tw Cen MT" pitchFamily="34" charset="0"/>
              </a:rPr>
              <a:t>2012</a:t>
            </a:r>
            <a:endParaRPr lang="en-US" sz="2800" b="1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3976" y="590086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33 GW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291" y="615332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312 GW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64" y="5923990"/>
            <a:ext cx="2476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010470" y="5900863"/>
            <a:ext cx="339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Retirement 2013-2018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9432" y="6151875"/>
            <a:ext cx="339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Unknown Future Retirement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915834" y="5378255"/>
            <a:ext cx="1228165" cy="65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itchFamily="34" charset="0"/>
                <a:cs typeface="Arial" pitchFamily="34" charset="0"/>
              </a:rPr>
              <a:t>Nameplate Capacity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57" y="5593974"/>
            <a:ext cx="842458" cy="100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0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53143"/>
            <a:ext cx="9143991" cy="55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918" y="6550223"/>
            <a:ext cx="914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Kentucky Energy Database, EEC-DEDI, 2014					             energy.ky.gov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228600"/>
            <a:ext cx="913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w Cen MT" pitchFamily="34" charset="0"/>
              </a:rPr>
              <a:t>United States Coal-Fired Power Plants, </a:t>
            </a:r>
            <a:r>
              <a:rPr lang="en-US" sz="2800" b="1" dirty="0" smtClean="0">
                <a:solidFill>
                  <a:prstClr val="black"/>
                </a:solidFill>
                <a:latin typeface="Tw Cen MT" pitchFamily="34" charset="0"/>
              </a:rPr>
              <a:t>2012</a:t>
            </a:r>
            <a:endParaRPr lang="en-US" sz="2800" b="1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3976" y="590086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25 GW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291" y="615332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237 GW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0470" y="5900863"/>
            <a:ext cx="339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Retirement Unlikely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19432" y="6151875"/>
            <a:ext cx="339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Retirement Highly Unlikely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22" y="5235388"/>
            <a:ext cx="247293" cy="124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13971" y="565880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30 GW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0465" y="5658803"/>
            <a:ext cx="339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Moderate Probability of Retirement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2936" y="543468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18 GW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9430" y="5434678"/>
            <a:ext cx="339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High Probability of Retirement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2931" y="520158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33 GW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9425" y="5201583"/>
            <a:ext cx="339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Retirement 2013-2018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915834" y="5378255"/>
            <a:ext cx="1228165" cy="65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w Cen MT" pitchFamily="34" charset="0"/>
                <a:cs typeface="Arial" pitchFamily="34" charset="0"/>
              </a:rPr>
              <a:t>Nameplate Capacity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57" y="5593974"/>
            <a:ext cx="842458" cy="100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49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"/>
            <a:ext cx="9144000" cy="66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3143"/>
            <a:ext cx="9143997" cy="5551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3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w Cen MT" pitchFamily="34" charset="0"/>
              </a:rPr>
              <a:t>Kentucky Coal Production, Q1-2000</a:t>
            </a:r>
            <a:endParaRPr lang="en-US" sz="2800" b="1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918" y="6550223"/>
            <a:ext cx="914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Kentucky Energy Database, EEC-DEDI, 2014					             energy.ky.gov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976" y="599297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21.1 MT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976" y="624542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14.2 MT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38200" y="5985935"/>
            <a:ext cx="1430893" cy="570246"/>
            <a:chOff x="838200" y="5985935"/>
            <a:chExt cx="1430893" cy="57024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019800"/>
              <a:ext cx="257175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99100" y="5985935"/>
              <a:ext cx="1261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Tw Cen MT" pitchFamily="34" charset="0"/>
                </a:rPr>
                <a:t>Underground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07593" y="6248404"/>
              <a:ext cx="1261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Tw Cen MT" pitchFamily="34" charset="0"/>
                </a:rPr>
                <a:t>Surface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616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"/>
    </mc:Choice>
    <mc:Fallback xmlns="">
      <p:transition advTm="5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53143"/>
            <a:ext cx="9143995" cy="5551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3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w Cen MT" pitchFamily="34" charset="0"/>
              </a:rPr>
              <a:t>United States Coal Deliveries, 2000</a:t>
            </a:r>
            <a:endParaRPr lang="en-US" sz="2800" b="1" dirty="0">
              <a:latin typeface="Tw Cen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918" y="6550223"/>
            <a:ext cx="914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itchFamily="34" charset="0"/>
              </a:rPr>
              <a:t>Kentucky Energy Database, EEC-DEDI, 2015					             energy.ky.gov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53000"/>
            <a:ext cx="1051625" cy="164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43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53143"/>
            <a:ext cx="9143986" cy="5551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3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w Cen MT" pitchFamily="34" charset="0"/>
              </a:rPr>
              <a:t>United States Coal </a:t>
            </a:r>
            <a:r>
              <a:rPr lang="en-US" sz="2800" b="1" dirty="0" smtClean="0">
                <a:latin typeface="Tw Cen MT" pitchFamily="34" charset="0"/>
              </a:rPr>
              <a:t>Deliveries, 2020</a:t>
            </a:r>
            <a:endParaRPr lang="en-US" sz="2800" b="1" dirty="0">
              <a:latin typeface="Tw Cen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918" y="6550223"/>
            <a:ext cx="914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itchFamily="34" charset="0"/>
              </a:rPr>
              <a:t>Kentucky Energy Database, EEC-DEDI, 2015					             energy.ky.gov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53000"/>
            <a:ext cx="1051625" cy="164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698638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Tw Cen MT" pitchFamily="34" charset="0"/>
              </a:rPr>
              <a:t>2015 Forecast</a:t>
            </a:r>
          </a:p>
        </p:txBody>
      </p:sp>
    </p:spTree>
    <p:extLst>
      <p:ext uri="{BB962C8B-B14F-4D97-AF65-F5344CB8AC3E}">
        <p14:creationId xmlns:p14="http://schemas.microsoft.com/office/powerpoint/2010/main" val="55551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53143"/>
            <a:ext cx="9143986" cy="5551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3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w Cen MT" pitchFamily="34" charset="0"/>
              </a:rPr>
              <a:t>United States Coal </a:t>
            </a:r>
            <a:r>
              <a:rPr lang="en-US" sz="2800" b="1" dirty="0" smtClean="0">
                <a:latin typeface="Tw Cen MT" pitchFamily="34" charset="0"/>
              </a:rPr>
              <a:t>Deliveries, 2025</a:t>
            </a:r>
            <a:endParaRPr lang="en-US" sz="2800" b="1" dirty="0">
              <a:latin typeface="Tw Cen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918" y="6550223"/>
            <a:ext cx="914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itchFamily="34" charset="0"/>
              </a:rPr>
              <a:t>Kentucky Energy Database, EEC-DEDI, 2015					             energy.ky.gov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53000"/>
            <a:ext cx="1051625" cy="164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698638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Tw Cen MT" pitchFamily="34" charset="0"/>
              </a:rPr>
              <a:t>2015 Forecast</a:t>
            </a:r>
          </a:p>
        </p:txBody>
      </p:sp>
    </p:spTree>
    <p:extLst>
      <p:ext uri="{BB962C8B-B14F-4D97-AF65-F5344CB8AC3E}">
        <p14:creationId xmlns:p14="http://schemas.microsoft.com/office/powerpoint/2010/main" val="26760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53143"/>
            <a:ext cx="9143986" cy="5551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3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w Cen MT" pitchFamily="34" charset="0"/>
              </a:rPr>
              <a:t>United States Coal </a:t>
            </a:r>
            <a:r>
              <a:rPr lang="en-US" sz="2800" b="1" dirty="0" smtClean="0">
                <a:latin typeface="Tw Cen MT" pitchFamily="34" charset="0"/>
              </a:rPr>
              <a:t>Deliveries, 2030</a:t>
            </a:r>
            <a:endParaRPr lang="en-US" sz="2800" b="1" dirty="0">
              <a:latin typeface="Tw Cen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918" y="6550223"/>
            <a:ext cx="914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itchFamily="34" charset="0"/>
              </a:rPr>
              <a:t>Kentucky Energy Database, EEC-DEDI, 2015					             energy.ky.gov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53000"/>
            <a:ext cx="1051625" cy="164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698638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Tw Cen MT" pitchFamily="34" charset="0"/>
              </a:rPr>
              <a:t>2015 Forecast</a:t>
            </a:r>
          </a:p>
        </p:txBody>
      </p:sp>
    </p:spTree>
    <p:extLst>
      <p:ext uri="{BB962C8B-B14F-4D97-AF65-F5344CB8AC3E}">
        <p14:creationId xmlns:p14="http://schemas.microsoft.com/office/powerpoint/2010/main" val="9855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53143"/>
            <a:ext cx="9143986" cy="5551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3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w Cen MT" pitchFamily="34" charset="0"/>
              </a:rPr>
              <a:t>United States Coal </a:t>
            </a:r>
            <a:r>
              <a:rPr lang="en-US" sz="2800" b="1" dirty="0" smtClean="0">
                <a:latin typeface="Tw Cen MT" pitchFamily="34" charset="0"/>
              </a:rPr>
              <a:t>Deliveries, 2035</a:t>
            </a:r>
            <a:endParaRPr lang="en-US" sz="2800" b="1" dirty="0">
              <a:latin typeface="Tw Cen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918" y="6550223"/>
            <a:ext cx="914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itchFamily="34" charset="0"/>
              </a:rPr>
              <a:t>Kentucky Energy Database, EEC-DEDI, 2015					             energy.ky.gov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53000"/>
            <a:ext cx="1051625" cy="164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698638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Tw Cen MT" pitchFamily="34" charset="0"/>
              </a:rPr>
              <a:t>2015 Forecast</a:t>
            </a:r>
          </a:p>
        </p:txBody>
      </p:sp>
    </p:spTree>
    <p:extLst>
      <p:ext uri="{BB962C8B-B14F-4D97-AF65-F5344CB8AC3E}">
        <p14:creationId xmlns:p14="http://schemas.microsoft.com/office/powerpoint/2010/main" val="17650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53143"/>
            <a:ext cx="9143986" cy="5551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3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w Cen MT" pitchFamily="34" charset="0"/>
              </a:rPr>
              <a:t>United States Coal </a:t>
            </a:r>
            <a:r>
              <a:rPr lang="en-US" sz="2800" b="1" dirty="0" smtClean="0">
                <a:latin typeface="Tw Cen MT" pitchFamily="34" charset="0"/>
              </a:rPr>
              <a:t>Deliveries, 2040</a:t>
            </a:r>
            <a:endParaRPr lang="en-US" sz="2800" b="1" dirty="0">
              <a:latin typeface="Tw Cen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918" y="6550223"/>
            <a:ext cx="914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itchFamily="34" charset="0"/>
              </a:rPr>
              <a:t>Kentucky Energy Database, EEC-DEDI, 2015					             energy.ky.gov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53000"/>
            <a:ext cx="1051625" cy="164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698638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Tw Cen MT" pitchFamily="34" charset="0"/>
              </a:rPr>
              <a:t>2015 Forecast</a:t>
            </a:r>
          </a:p>
        </p:txBody>
      </p:sp>
    </p:spTree>
    <p:extLst>
      <p:ext uri="{BB962C8B-B14F-4D97-AF65-F5344CB8AC3E}">
        <p14:creationId xmlns:p14="http://schemas.microsoft.com/office/powerpoint/2010/main" val="155332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53143"/>
            <a:ext cx="9143986" cy="5551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3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w Cen MT" pitchFamily="34" charset="0"/>
              </a:rPr>
              <a:t>United States Coal </a:t>
            </a:r>
            <a:r>
              <a:rPr lang="en-US" sz="2800" b="1" dirty="0" smtClean="0">
                <a:latin typeface="Tw Cen MT" pitchFamily="34" charset="0"/>
              </a:rPr>
              <a:t>Deliveries, 2050</a:t>
            </a:r>
            <a:endParaRPr lang="en-US" sz="2800" b="1" dirty="0">
              <a:latin typeface="Tw Cen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918" y="6550223"/>
            <a:ext cx="914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itchFamily="34" charset="0"/>
              </a:rPr>
              <a:t>Kentucky Energy Database, EEC-DEDI, 2015					             energy.ky.gov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53000"/>
            <a:ext cx="1051625" cy="164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698638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Tw Cen MT" pitchFamily="34" charset="0"/>
              </a:rPr>
              <a:t>2015 Forecast</a:t>
            </a:r>
          </a:p>
        </p:txBody>
      </p:sp>
    </p:spTree>
    <p:extLst>
      <p:ext uri="{BB962C8B-B14F-4D97-AF65-F5344CB8AC3E}">
        <p14:creationId xmlns:p14="http://schemas.microsoft.com/office/powerpoint/2010/main" val="32394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53143"/>
            <a:ext cx="9143986" cy="5551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3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w Cen MT" pitchFamily="34" charset="0"/>
              </a:rPr>
              <a:t>United States Coal </a:t>
            </a:r>
            <a:r>
              <a:rPr lang="en-US" sz="2800" b="1" dirty="0" smtClean="0">
                <a:latin typeface="Tw Cen MT" pitchFamily="34" charset="0"/>
              </a:rPr>
              <a:t>Deliveries, 2060</a:t>
            </a:r>
            <a:endParaRPr lang="en-US" sz="2800" b="1" dirty="0">
              <a:latin typeface="Tw Cen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918" y="6550223"/>
            <a:ext cx="914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itchFamily="34" charset="0"/>
              </a:rPr>
              <a:t>Kentucky Energy Database, EEC-DEDI, 2015					             energy.ky.gov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53000"/>
            <a:ext cx="1051625" cy="164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698638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Tw Cen MT" pitchFamily="34" charset="0"/>
              </a:rPr>
              <a:t>2015 Forecast</a:t>
            </a:r>
          </a:p>
        </p:txBody>
      </p:sp>
    </p:spTree>
    <p:extLst>
      <p:ext uri="{BB962C8B-B14F-4D97-AF65-F5344CB8AC3E}">
        <p14:creationId xmlns:p14="http://schemas.microsoft.com/office/powerpoint/2010/main" val="41012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53143"/>
            <a:ext cx="9143986" cy="5551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3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w Cen MT" pitchFamily="34" charset="0"/>
              </a:rPr>
              <a:t>United States Coal </a:t>
            </a:r>
            <a:r>
              <a:rPr lang="en-US" sz="2800" b="1" dirty="0" smtClean="0">
                <a:latin typeface="Tw Cen MT" pitchFamily="34" charset="0"/>
              </a:rPr>
              <a:t>Deliveries, 2070</a:t>
            </a:r>
            <a:endParaRPr lang="en-US" sz="2800" b="1" dirty="0">
              <a:latin typeface="Tw Cen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918" y="6550223"/>
            <a:ext cx="914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itchFamily="34" charset="0"/>
              </a:rPr>
              <a:t>Kentucky Energy Database, EEC-DEDI, 2015					             energy.ky.gov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53000"/>
            <a:ext cx="1051625" cy="164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698638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Tw Cen MT" pitchFamily="34" charset="0"/>
              </a:rPr>
              <a:t>2015 Forecast</a:t>
            </a:r>
          </a:p>
        </p:txBody>
      </p:sp>
    </p:spTree>
    <p:extLst>
      <p:ext uri="{BB962C8B-B14F-4D97-AF65-F5344CB8AC3E}">
        <p14:creationId xmlns:p14="http://schemas.microsoft.com/office/powerpoint/2010/main" val="28518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53143"/>
            <a:ext cx="9143986" cy="5551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3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w Cen MT" pitchFamily="34" charset="0"/>
              </a:rPr>
              <a:t>United States Coal </a:t>
            </a:r>
            <a:r>
              <a:rPr lang="en-US" sz="2800" b="1" dirty="0" smtClean="0">
                <a:latin typeface="Tw Cen MT" pitchFamily="34" charset="0"/>
              </a:rPr>
              <a:t>Deliveries, 2080</a:t>
            </a:r>
            <a:endParaRPr lang="en-US" sz="2800" b="1" dirty="0">
              <a:latin typeface="Tw Cen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918" y="6550223"/>
            <a:ext cx="914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itchFamily="34" charset="0"/>
              </a:rPr>
              <a:t>Kentucky Energy Database, EEC-DEDI, 2015					             energy.ky.gov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53000"/>
            <a:ext cx="1051625" cy="164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698638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Tw Cen MT" pitchFamily="34" charset="0"/>
              </a:rPr>
              <a:t>2015 Forecast</a:t>
            </a:r>
          </a:p>
        </p:txBody>
      </p:sp>
    </p:spTree>
    <p:extLst>
      <p:ext uri="{BB962C8B-B14F-4D97-AF65-F5344CB8AC3E}">
        <p14:creationId xmlns:p14="http://schemas.microsoft.com/office/powerpoint/2010/main" val="161013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43"/>
            <a:ext cx="9143999" cy="5551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3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w Cen MT" pitchFamily="34" charset="0"/>
              </a:rPr>
              <a:t>Kentucky Coal Production, Q4-2013</a:t>
            </a:r>
            <a:endParaRPr lang="en-US" sz="2800" b="1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918" y="6550223"/>
            <a:ext cx="914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Kentucky Energy Database, EEC-DEDI, 2014					             energy.ky.gov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976" y="599297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13.0 MT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976" y="624542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6.1 MT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38200" y="5985935"/>
            <a:ext cx="1430893" cy="570246"/>
            <a:chOff x="838200" y="5985935"/>
            <a:chExt cx="1430893" cy="57024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019800"/>
              <a:ext cx="257175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999100" y="5985935"/>
              <a:ext cx="1261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Tw Cen MT" pitchFamily="34" charset="0"/>
                </a:rPr>
                <a:t>Underground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7593" y="6248404"/>
              <a:ext cx="1261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Tw Cen MT" pitchFamily="34" charset="0"/>
                </a:rPr>
                <a:t>Surface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516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-6659" y="55675"/>
            <a:ext cx="9172113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400" b="1" dirty="0" smtClean="0">
              <a:latin typeface="Tw Cen MT" pitchFamily="34" charset="0"/>
            </a:endParaRPr>
          </a:p>
          <a:p>
            <a:pPr algn="ctr" eaLnBrk="1" hangingPunct="1"/>
            <a:endParaRPr lang="en-US" sz="1400" b="1" dirty="0">
              <a:latin typeface="Tw Cen MT" pitchFamily="34" charset="0"/>
            </a:endParaRPr>
          </a:p>
          <a:p>
            <a:pPr algn="ctr" eaLnBrk="1" hangingPunct="1"/>
            <a:endParaRPr lang="en-US" sz="1400" b="1" dirty="0" smtClean="0">
              <a:latin typeface="Tw Cen MT" pitchFamily="34" charset="0"/>
            </a:endParaRPr>
          </a:p>
          <a:p>
            <a:pPr algn="ctr" eaLnBrk="1" hangingPunct="1"/>
            <a:endParaRPr lang="en-US" sz="1400" b="1" dirty="0">
              <a:latin typeface="Tw Cen MT" pitchFamily="34" charset="0"/>
            </a:endParaRPr>
          </a:p>
          <a:p>
            <a:pPr algn="ctr" eaLnBrk="1" hangingPunct="1"/>
            <a:r>
              <a:rPr lang="en-US" sz="3200" b="1" dirty="0" smtClean="0">
                <a:latin typeface="Tw Cen MT" pitchFamily="34" charset="0"/>
              </a:rPr>
              <a:t>Contact Information</a:t>
            </a:r>
          </a:p>
          <a:p>
            <a:pPr algn="ctr" eaLnBrk="1" hangingPunct="1"/>
            <a:endParaRPr lang="en-US" sz="1400" b="1" dirty="0">
              <a:latin typeface="Tw Cen MT" pitchFamily="34" charset="0"/>
            </a:endParaRPr>
          </a:p>
          <a:p>
            <a:pPr algn="ctr" eaLnBrk="1" hangingPunct="1"/>
            <a:endParaRPr lang="en-US" sz="1400" b="1" dirty="0" smtClean="0">
              <a:latin typeface="Tw Cen MT" pitchFamily="34" charset="0"/>
            </a:endParaRPr>
          </a:p>
          <a:p>
            <a:pPr algn="ctr" eaLnBrk="1" hangingPunct="1"/>
            <a:endParaRPr lang="en-US" sz="1400" b="1" dirty="0" smtClean="0">
              <a:latin typeface="Tw Cen MT" pitchFamily="34" charset="0"/>
            </a:endParaRPr>
          </a:p>
          <a:p>
            <a:pPr algn="ctr" eaLnBrk="1" hangingPunct="1"/>
            <a:r>
              <a:rPr lang="en-US" sz="1400" b="1" dirty="0">
                <a:latin typeface="Tw Cen MT" pitchFamily="34" charset="0"/>
              </a:rPr>
              <a:t>Aron Patrick</a:t>
            </a:r>
          </a:p>
          <a:p>
            <a:pPr algn="ctr" eaLnBrk="1" hangingPunct="1"/>
            <a:r>
              <a:rPr lang="en-US" sz="1400" dirty="0">
                <a:latin typeface="Tw Cen MT" pitchFamily="34" charset="0"/>
              </a:rPr>
              <a:t>Assistant Director</a:t>
            </a:r>
          </a:p>
          <a:p>
            <a:pPr algn="ctr" eaLnBrk="1" hangingPunct="1"/>
            <a:r>
              <a:rPr lang="en-US" sz="1400" dirty="0" smtClean="0">
                <a:latin typeface="Tw Cen MT" pitchFamily="34" charset="0"/>
                <a:hlinkClick r:id="rId2"/>
              </a:rPr>
              <a:t>Aron.Patrick@ky.gov</a:t>
            </a:r>
            <a:r>
              <a:rPr lang="en-US" sz="1400" dirty="0" smtClean="0">
                <a:latin typeface="Tw Cen MT" pitchFamily="34" charset="0"/>
              </a:rPr>
              <a:t> </a:t>
            </a:r>
            <a:endParaRPr lang="en-US" sz="1400" dirty="0">
              <a:latin typeface="Tw Cen MT" pitchFamily="34" charset="0"/>
            </a:endParaRPr>
          </a:p>
          <a:p>
            <a:pPr algn="ctr" eaLnBrk="1" hangingPunct="1"/>
            <a:endParaRPr lang="en-US" sz="1400" b="1" dirty="0" smtClean="0">
              <a:latin typeface="Tw Cen MT" pitchFamily="34" charset="0"/>
            </a:endParaRPr>
          </a:p>
          <a:p>
            <a:pPr algn="ctr" eaLnBrk="1" hangingPunct="1"/>
            <a:r>
              <a:rPr lang="en-US" sz="1400" b="1" dirty="0" smtClean="0">
                <a:latin typeface="Tw Cen MT" pitchFamily="34" charset="0"/>
              </a:rPr>
              <a:t>Adam </a:t>
            </a:r>
            <a:r>
              <a:rPr lang="en-US" sz="1400" b="1" dirty="0">
                <a:latin typeface="Tw Cen MT" pitchFamily="34" charset="0"/>
              </a:rPr>
              <a:t>Blandford</a:t>
            </a:r>
          </a:p>
          <a:p>
            <a:pPr algn="ctr" eaLnBrk="1" hangingPunct="1"/>
            <a:r>
              <a:rPr lang="en-US" sz="1400" dirty="0">
                <a:latin typeface="Tw Cen MT" pitchFamily="34" charset="0"/>
              </a:rPr>
              <a:t>Energy Analyst</a:t>
            </a:r>
          </a:p>
          <a:p>
            <a:pPr algn="ctr" eaLnBrk="1" hangingPunct="1"/>
            <a:endParaRPr lang="en-US" sz="1600" b="1" dirty="0" smtClean="0">
              <a:latin typeface="Tw Cen MT" pitchFamily="34" charset="0"/>
            </a:endParaRPr>
          </a:p>
          <a:p>
            <a:pPr algn="ctr" eaLnBrk="1" hangingPunct="1"/>
            <a:r>
              <a:rPr lang="en-US" sz="1600" dirty="0">
                <a:latin typeface="Tw Cen MT" pitchFamily="34" charset="0"/>
              </a:rPr>
              <a:t>Kentucky Energy and Environment Cabinet</a:t>
            </a:r>
          </a:p>
          <a:p>
            <a:pPr algn="ctr" eaLnBrk="1" hangingPunct="1"/>
            <a:r>
              <a:rPr lang="en-US" sz="1600" dirty="0">
                <a:latin typeface="Tw Cen MT" pitchFamily="34" charset="0"/>
              </a:rPr>
              <a:t>Department for Energy Development &amp; Independence</a:t>
            </a:r>
          </a:p>
          <a:p>
            <a:pPr algn="ctr" eaLnBrk="1" hangingPunct="1"/>
            <a:r>
              <a:rPr lang="en-US" sz="1600" dirty="0">
                <a:latin typeface="Tw Cen MT" pitchFamily="34" charset="0"/>
              </a:rPr>
              <a:t>502-564-7192</a:t>
            </a:r>
          </a:p>
          <a:p>
            <a:pPr algn="ctr" eaLnBrk="1" hangingPunct="1"/>
            <a:endParaRPr lang="en-US" sz="1400" b="1" dirty="0">
              <a:latin typeface="Tw Cen MT" pitchFamily="34" charset="0"/>
            </a:endParaRPr>
          </a:p>
          <a:p>
            <a:pPr algn="ctr" eaLnBrk="1" hangingPunct="1"/>
            <a:r>
              <a:rPr lang="en-US" dirty="0" smtClean="0">
                <a:latin typeface="Tw Cen MT" pitchFamily="34" charset="0"/>
              </a:rPr>
              <a:t>Twitter</a:t>
            </a:r>
            <a:r>
              <a:rPr lang="en-US" dirty="0">
                <a:latin typeface="Tw Cen MT" pitchFamily="34" charset="0"/>
              </a:rPr>
              <a:t>: </a:t>
            </a:r>
            <a:r>
              <a:rPr lang="en-US" b="1" u="sng" dirty="0" smtClean="0">
                <a:solidFill>
                  <a:srgbClr val="0000FF"/>
                </a:solidFill>
                <a:latin typeface="Tw Cen MT" pitchFamily="34" charset="0"/>
                <a:hlinkClick r:id="rId3"/>
              </a:rPr>
              <a:t>@</a:t>
            </a:r>
            <a:r>
              <a:rPr lang="en-US" b="1" u="sng" dirty="0" err="1" smtClean="0">
                <a:solidFill>
                  <a:srgbClr val="0000FF"/>
                </a:solidFill>
                <a:latin typeface="Tw Cen MT" pitchFamily="34" charset="0"/>
              </a:rPr>
              <a:t>KentuckyEEC</a:t>
            </a:r>
            <a:endParaRPr lang="en-US" b="1" u="sng" dirty="0">
              <a:solidFill>
                <a:srgbClr val="0000FF"/>
              </a:solidFill>
              <a:latin typeface="Tw Cen MT" pitchFamily="34" charset="0"/>
            </a:endParaRPr>
          </a:p>
          <a:p>
            <a:pPr algn="ctr" eaLnBrk="1" hangingPunct="1"/>
            <a:r>
              <a:rPr lang="en-US" dirty="0" smtClean="0">
                <a:latin typeface="Tw Cen MT" pitchFamily="34" charset="0"/>
              </a:rPr>
              <a:t>Facebook: </a:t>
            </a:r>
            <a:r>
              <a:rPr lang="en-US" b="1" dirty="0" smtClean="0">
                <a:latin typeface="Tw Cen MT" pitchFamily="34" charset="0"/>
                <a:hlinkClick r:id="rId4"/>
              </a:rPr>
              <a:t>facebook.com/</a:t>
            </a:r>
            <a:r>
              <a:rPr lang="en-US" b="1" dirty="0" err="1" smtClean="0">
                <a:latin typeface="Tw Cen MT" pitchFamily="34" charset="0"/>
                <a:hlinkClick r:id="rId4"/>
              </a:rPr>
              <a:t>KentuckyEEC</a:t>
            </a:r>
            <a:r>
              <a:rPr lang="en-US" b="1" dirty="0" smtClean="0">
                <a:latin typeface="Tw Cen MT" pitchFamily="34" charset="0"/>
                <a:hlinkClick r:id="rId4"/>
              </a:rPr>
              <a:t> </a:t>
            </a:r>
            <a:endParaRPr lang="en-US" b="1" dirty="0" smtClean="0">
              <a:latin typeface="Tw Cen MT" pitchFamily="34" charset="0"/>
            </a:endParaRPr>
          </a:p>
          <a:p>
            <a:pPr algn="ctr" eaLnBrk="1" hangingPunct="1"/>
            <a:r>
              <a:rPr lang="en-US" dirty="0">
                <a:latin typeface="Tw Cen MT" pitchFamily="34" charset="0"/>
              </a:rPr>
              <a:t>Website: </a:t>
            </a:r>
            <a:r>
              <a:rPr lang="en-US" b="1" u="sng" dirty="0">
                <a:solidFill>
                  <a:srgbClr val="0000FF"/>
                </a:solidFill>
                <a:latin typeface="Tw Cen MT" pitchFamily="34" charset="0"/>
                <a:hlinkClick r:id="rId5"/>
              </a:rPr>
              <a:t>energy.ky.gov</a:t>
            </a:r>
            <a:r>
              <a:rPr lang="en-US" b="1" u="sng" dirty="0">
                <a:solidFill>
                  <a:srgbClr val="0000FF"/>
                </a:solidFill>
                <a:latin typeface="Tw Cen MT" pitchFamily="34" charset="0"/>
              </a:rPr>
              <a:t> </a:t>
            </a:r>
          </a:p>
          <a:p>
            <a:pPr algn="ctr" eaLnBrk="1" hangingPunct="1"/>
            <a:endParaRPr lang="en-US" b="1" u="sng" dirty="0">
              <a:solidFill>
                <a:srgbClr val="0000FF"/>
              </a:solidFill>
              <a:latin typeface="Tw Cen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660" y="6488668"/>
            <a:ext cx="915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E9ECB05-C91B-4167-AD8B-9E7BBFA3247A}" type="slidenum">
              <a:rPr lang="en-US" smtClean="0"/>
              <a:pPr algn="r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30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56"/>
            <a:ext cx="9144000" cy="66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4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" y="105156"/>
            <a:ext cx="9139809" cy="664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56"/>
            <a:ext cx="9144000" cy="66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" y="105156"/>
            <a:ext cx="9139809" cy="66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" y="105156"/>
            <a:ext cx="9139809" cy="664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" y="105156"/>
            <a:ext cx="9139809" cy="664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455</Words>
  <Application>Microsoft Office PowerPoint</Application>
  <PresentationFormat>On-screen Show (4:3)</PresentationFormat>
  <Paragraphs>142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Patrick, Aron (EEC)</dc:creator>
  <cp:lastModifiedBy>Lynch, Michael J</cp:lastModifiedBy>
  <cp:revision>8</cp:revision>
  <cp:lastPrinted>2016-05-12T15:05:04Z</cp:lastPrinted>
  <dcterms:created xsi:type="dcterms:W3CDTF">2016-05-12T14:53:34Z</dcterms:created>
  <dcterms:modified xsi:type="dcterms:W3CDTF">2016-05-16T16:50:39Z</dcterms:modified>
</cp:coreProperties>
</file>